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60" r:id="rId3"/>
    <p:sldId id="261" r:id="rId4"/>
    <p:sldId id="262" r:id="rId5"/>
    <p:sldId id="263" r:id="rId6"/>
    <p:sldId id="265" r:id="rId7"/>
    <p:sldId id="266" r:id="rId8"/>
    <p:sldId id="267" r:id="rId9"/>
    <p:sldId id="272" r:id="rId10"/>
    <p:sldId id="275" r:id="rId11"/>
    <p:sldId id="277" r:id="rId12"/>
    <p:sldId id="276" r:id="rId13"/>
    <p:sldId id="268" r:id="rId14"/>
    <p:sldId id="269" r:id="rId15"/>
    <p:sldId id="270" r:id="rId16"/>
    <p:sldId id="278" r:id="rId17"/>
    <p:sldId id="271" r:id="rId18"/>
    <p:sldId id="279" r:id="rId19"/>
    <p:sldId id="281" r:id="rId20"/>
    <p:sldId id="282" r:id="rId21"/>
    <p:sldId id="283" r:id="rId22"/>
    <p:sldId id="284" r:id="rId23"/>
    <p:sldId id="2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동우" initials="김" lastIdx="2" clrIdx="0">
    <p:extLst>
      <p:ext uri="{19B8F6BF-5375-455C-9EA6-DF929625EA0E}">
        <p15:presenceInfo xmlns:p15="http://schemas.microsoft.com/office/powerpoint/2012/main" userId="7ad64f0252ea2b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CDCDCD"/>
    <a:srgbClr val="DE0000"/>
    <a:srgbClr val="8A9BB4"/>
    <a:srgbClr val="D1CC00"/>
    <a:srgbClr val="FFFF00"/>
    <a:srgbClr val="8600FF"/>
    <a:srgbClr val="0084FF"/>
    <a:srgbClr val="00FF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21" autoAdjust="0"/>
  </p:normalViewPr>
  <p:slideViewPr>
    <p:cSldViewPr snapToGrid="0">
      <p:cViewPr varScale="1">
        <p:scale>
          <a:sx n="153" d="100"/>
          <a:sy n="153" d="100"/>
        </p:scale>
        <p:origin x="576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76ACF-73D5-4A7B-A0A2-BA5A7CF4581F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5E33F-1F75-4291-A2AC-3FAE02CC39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280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5E33F-1F75-4291-A2AC-3FAE02CC39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48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200000"/>
              </a:lnSpc>
              <a:buNone/>
            </a:pP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5E33F-1F75-4291-A2AC-3FAE02CC39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87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200000"/>
              </a:lnSpc>
              <a:buNone/>
            </a:pPr>
            <a:endParaRPr lang="ko-KR" altLang="en-US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5E33F-1F75-4291-A2AC-3FAE02CC39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1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5E33F-1F75-4291-A2AC-3FAE02CC39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2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5E33F-1F75-4291-A2AC-3FAE02CC39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487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5E33F-1F75-4291-A2AC-3FAE02CC39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1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69B89-AB13-43B0-824D-066D55186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CF041-18E9-47D6-82CB-3DFB99A57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CD020C-F52C-4735-A3D3-F91CFD40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4F73AE-ACCA-4F33-B1C1-412DCE64D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F43EED-E92E-416C-AA6D-F5ABE3A5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78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EFAE6-0123-4DD6-9667-589505FC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B9FB-01A1-405C-82A6-2230DB0FD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FC16A-B558-44BD-BF92-6C5CB5A7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AEE7-52F4-4908-9971-B1073C67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8821E-B731-4B5A-9D2D-29315431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2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F6EE61-54D8-4C00-9C06-19CFE28EE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AF5463-0992-44E9-9171-5F9742D18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9630A-5852-45E7-863E-126261F2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06BFB8-B070-453C-B989-E3946072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D0995-2A45-416F-8F59-DF9E0E70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43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590D5-2F5D-4703-BD73-F809DE5F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416AD-0431-4976-B48F-D5EFFA52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FCF0B-5DFF-43A2-A011-16EDCB0E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CEB335-B8B3-4219-A546-33DBA9643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67701-E451-404D-AE5F-4B40C683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4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1C128-C15F-4BCF-A1C3-6EA5C5DD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599255-6016-46E4-8ED9-88CA97D53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359AA-4018-40F1-B8CC-C513B359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8431C-9030-4BE8-98DF-E6618C37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71EE3-95B1-4A20-86EC-D192ADCB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27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97CDF-62AD-42E8-8938-7CB65057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897D3-48E9-47EF-8D7A-CEBBF83A8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B4111A-B4C0-4D47-B6A9-0E614E62B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217DA2-0C6D-4CB3-AF9D-68498823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A5CC28-0848-4AC9-B7E1-37E8B9BB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C046C-6971-439C-B8AD-3B163C92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76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D031B-00B4-41DA-ABF2-93F92320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388334-A7F9-453A-835D-428181EC3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522F9B-3601-4638-9994-135FEEB21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0BD015-EBB3-4EAD-95D2-7FF228B68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42DC4F-0430-40E6-99A6-7D3E84238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73D841-A640-48E1-9831-66EF42983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DC7734-72D4-4E2B-B14C-C2A567E61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026A19-3F17-42BF-A390-2769D3F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BE040-9EDB-43AC-933B-CE18C72F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A136C4-7DF7-444C-82CF-97C40D4C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DF7A8A-6764-4EB6-96E2-09313032F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EAB9E2-B9E2-4B56-BBE6-32AE4CB9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61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171C69-94E5-44DD-956C-775A379C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547222-6C36-4AF6-B4B0-AF7270E9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353893-55FF-4B14-8F59-468CCAD0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3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03060-35E1-44A8-9E58-450CFDBC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769A7-0AFA-4831-9E81-2AE69B20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ABC7A4-E2A8-462C-9565-526A6DD2A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3D0B89-44D8-447A-B57B-142E2987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714978-8564-4AFE-AF02-6653D0EE6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5F2912-B1C7-4044-944A-9F6307E5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8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6ADB2-4EDC-46C7-AC14-D5E7BF06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BAA371-A0CF-4BAC-86AA-F27A4ABFAA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079AED-1EA9-4135-B8F3-C32F03C12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07FC65-8504-4E99-A453-17205C2E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B8E809-36AD-4206-A570-C1FA206A7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7FFB67-FE08-4680-ABAC-385F9B8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9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7817DC-A8B3-4A1F-B224-20A0ABFF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94F592-1981-4977-870B-9DB5A02A1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3DEFB-B57F-4C1D-85D6-22939451B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4672D-17EE-4942-BE40-79CC7399FBC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5B6F3-EA53-4654-9963-4FDC6632E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3CDA95-35B8-407C-8B67-FFE399D16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B416C-DF79-46FA-A95E-D7E0541C4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D5BC81F-2285-4DDB-8D83-D792D96FB443}"/>
              </a:ext>
            </a:extLst>
          </p:cNvPr>
          <p:cNvSpPr/>
          <p:nvPr/>
        </p:nvSpPr>
        <p:spPr>
          <a:xfrm>
            <a:off x="-64654" y="-73890"/>
            <a:ext cx="12321310" cy="6996546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</a:t>
            </a:r>
            <a:r>
              <a:rPr lang="ko-KR" altLang="en-US" sz="3500" b="1" dirty="0" err="1"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</a:t>
            </a:r>
            <a:r>
              <a:rPr lang="ko-KR" altLang="en-US" sz="3500" b="1" dirty="0"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 역기획서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0DEFC2-0968-48A8-80ED-D393B82D37FF}"/>
              </a:ext>
            </a:extLst>
          </p:cNvPr>
          <p:cNvSpPr/>
          <p:nvPr/>
        </p:nvSpPr>
        <p:spPr>
          <a:xfrm>
            <a:off x="10270836" y="5144654"/>
            <a:ext cx="1921164" cy="71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김찬수</a:t>
            </a:r>
            <a:endParaRPr lang="en-US" altLang="ko-KR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kcs960802@gmail.com</a:t>
            </a:r>
          </a:p>
          <a:p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수정일</a:t>
            </a: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2024.07.12</a:t>
            </a:r>
            <a:endParaRPr lang="ko-KR" altLang="en-US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9D7A6-0D88-4EC7-BE6F-BB5B658CEE0F}"/>
              </a:ext>
            </a:extLst>
          </p:cNvPr>
          <p:cNvSpPr txBox="1"/>
          <p:nvPr/>
        </p:nvSpPr>
        <p:spPr>
          <a:xfrm>
            <a:off x="4601158" y="2066154"/>
            <a:ext cx="3122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명조</a:t>
            </a:r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500" b="1" dirty="0" err="1"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워더링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웨이브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981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상세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7204C15-FC72-4480-8C73-2D9C2AFB8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527560"/>
              </p:ext>
            </p:extLst>
          </p:nvPr>
        </p:nvGraphicFramePr>
        <p:xfrm>
          <a:off x="7960989" y="1662112"/>
          <a:ext cx="3200070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09">
                  <a:extLst>
                    <a:ext uri="{9D8B030D-6E8A-4147-A177-3AD203B41FA5}">
                      <a16:colId xmlns:a16="http://schemas.microsoft.com/office/drawing/2014/main" val="1518296156"/>
                    </a:ext>
                  </a:extLst>
                </a:gridCol>
                <a:gridCol w="1838761">
                  <a:extLst>
                    <a:ext uri="{9D8B030D-6E8A-4147-A177-3AD203B41FA5}">
                      <a16:colId xmlns:a16="http://schemas.microsoft.com/office/drawing/2014/main" val="1582749914"/>
                    </a:ext>
                  </a:extLst>
                </a:gridCol>
              </a:tblGrid>
              <a:tr h="245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계정 레벨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캐릭터 최대 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33021"/>
                  </a:ext>
                </a:extLst>
              </a:tr>
              <a:tr h="245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accountLevel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characterLevel_max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164001"/>
                  </a:ext>
                </a:extLst>
              </a:tr>
              <a:tr h="245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~14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69711"/>
                  </a:ext>
                </a:extLst>
              </a:tr>
              <a:tr h="245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15~24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40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37380"/>
                  </a:ext>
                </a:extLst>
              </a:tr>
              <a:tr h="245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25~29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50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7594998"/>
                  </a:ext>
                </a:extLst>
              </a:tr>
              <a:tr h="245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30~34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60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65804"/>
                  </a:ext>
                </a:extLst>
              </a:tr>
              <a:tr h="245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35~39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70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5236061"/>
                  </a:ext>
                </a:extLst>
              </a:tr>
              <a:tr h="245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40~49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80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385638"/>
                  </a:ext>
                </a:extLst>
              </a:tr>
              <a:tr h="245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50~60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90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658266"/>
                  </a:ext>
                </a:extLst>
              </a:tr>
            </a:tbl>
          </a:graphicData>
        </a:graphic>
      </p:graphicFrame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22B1869-C76E-4299-A169-871D6EA8D6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20664"/>
              </p:ext>
            </p:extLst>
          </p:nvPr>
        </p:nvGraphicFramePr>
        <p:xfrm>
          <a:off x="725488" y="1662113"/>
          <a:ext cx="5370512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Worksheet" r:id="rId4" imgW="6086606" imgH="4162561" progId="Excel.Sheet.12">
                  <p:embed/>
                </p:oleObj>
              </mc:Choice>
              <mc:Fallback>
                <p:oleObj name="Worksheet" r:id="rId4" imgW="6086606" imgH="416256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488" y="1662113"/>
                        <a:ext cx="5370512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56189B5-C23C-4F2C-AC7B-25939D88C6CC}"/>
              </a:ext>
            </a:extLst>
          </p:cNvPr>
          <p:cNvSpPr txBox="1"/>
          <p:nvPr/>
        </p:nvSpPr>
        <p:spPr>
          <a:xfrm>
            <a:off x="4562160" y="1361673"/>
            <a:ext cx="17919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9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표 더블 클릭 시 아래로 열림</a:t>
            </a:r>
            <a:endParaRPr lang="en-US" altLang="ko-KR" sz="900" dirty="0">
              <a:solidFill>
                <a:schemeClr val="accent1"/>
              </a:solidFill>
              <a:latin typeface="나눔바른고딕OTF" panose="02020603020101020101" pitchFamily="18" charset="-127"/>
              <a:ea typeface="나눔바른고딕OTF" panose="0202060302010102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732F7-5CA2-4153-9082-45F00DF12EE2}"/>
              </a:ext>
            </a:extLst>
          </p:cNvPr>
          <p:cNvSpPr txBox="1"/>
          <p:nvPr/>
        </p:nvSpPr>
        <p:spPr>
          <a:xfrm>
            <a:off x="725487" y="1169669"/>
            <a:ext cx="321898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[</a:t>
            </a:r>
            <a:r>
              <a:rPr lang="en-US" altLang="ko-KR" sz="1300" b="1" dirty="0" err="1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demandExp_byCharacterLevel</a:t>
            </a: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] </a:t>
            </a:r>
            <a:r>
              <a:rPr lang="ko-KR" altLang="en-US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테이블</a:t>
            </a:r>
            <a:endParaRPr lang="en-US" altLang="ko-KR" sz="1300" dirty="0">
              <a:solidFill>
                <a:schemeClr val="accent1"/>
              </a:solidFill>
              <a:latin typeface="나눔바른고딕OTF" panose="02020603020101020101" pitchFamily="18" charset="-127"/>
              <a:ea typeface="나눔바른고딕OTF" panose="02020603020101020101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883842-7D84-428A-9EC4-E7050BE8B117}"/>
              </a:ext>
            </a:extLst>
          </p:cNvPr>
          <p:cNvSpPr txBox="1"/>
          <p:nvPr/>
        </p:nvSpPr>
        <p:spPr>
          <a:xfrm>
            <a:off x="7960989" y="1169668"/>
            <a:ext cx="2850446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[</a:t>
            </a:r>
            <a:r>
              <a:rPr lang="en-US" altLang="ko-KR" sz="1300" b="1" dirty="0" err="1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characterMaxLevelLimit</a:t>
            </a: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] </a:t>
            </a:r>
            <a:r>
              <a:rPr lang="ko-KR" altLang="en-US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테이블</a:t>
            </a:r>
            <a:endParaRPr lang="en-US" altLang="ko-KR" sz="1300" dirty="0">
              <a:solidFill>
                <a:schemeClr val="accent1"/>
              </a:solidFill>
              <a:latin typeface="나눔바른고딕OTF" panose="02020603020101020101" pitchFamily="18" charset="-127"/>
              <a:ea typeface="나눔바른고딕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87955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상세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7204C15-FC72-4480-8C73-2D9C2AFB8A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2663" y="1105029"/>
          <a:ext cx="10546673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0565">
                  <a:extLst>
                    <a:ext uri="{9D8B030D-6E8A-4147-A177-3AD203B41FA5}">
                      <a16:colId xmlns:a16="http://schemas.microsoft.com/office/drawing/2014/main" val="1518296156"/>
                    </a:ext>
                  </a:extLst>
                </a:gridCol>
                <a:gridCol w="2560401">
                  <a:extLst>
                    <a:ext uri="{9D8B030D-6E8A-4147-A177-3AD203B41FA5}">
                      <a16:colId xmlns:a16="http://schemas.microsoft.com/office/drawing/2014/main" val="1582749914"/>
                    </a:ext>
                  </a:extLst>
                </a:gridCol>
                <a:gridCol w="1405496">
                  <a:extLst>
                    <a:ext uri="{9D8B030D-6E8A-4147-A177-3AD203B41FA5}">
                      <a16:colId xmlns:a16="http://schemas.microsoft.com/office/drawing/2014/main" val="4174029792"/>
                    </a:ext>
                  </a:extLst>
                </a:gridCol>
                <a:gridCol w="4870211">
                  <a:extLst>
                    <a:ext uri="{9D8B030D-6E8A-4147-A177-3AD203B41FA5}">
                      <a16:colId xmlns:a16="http://schemas.microsoft.com/office/drawing/2014/main" val="27575712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칼럼명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국문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)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칼럼명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영문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)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3302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재료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expMaterial_id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재료의 고유 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6971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재료 명칭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expMaterial_name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String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재료의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3738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제공량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expProvided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재료가 제공하는 경험치의 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759499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0079BF0-A116-4F6E-9AB8-C31C98A61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98741"/>
              </p:ext>
            </p:extLst>
          </p:nvPr>
        </p:nvGraphicFramePr>
        <p:xfrm>
          <a:off x="822663" y="3101159"/>
          <a:ext cx="6030898" cy="315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7372">
                  <a:extLst>
                    <a:ext uri="{9D8B030D-6E8A-4147-A177-3AD203B41FA5}">
                      <a16:colId xmlns:a16="http://schemas.microsoft.com/office/drawing/2014/main" val="1518296156"/>
                    </a:ext>
                  </a:extLst>
                </a:gridCol>
                <a:gridCol w="2720271">
                  <a:extLst>
                    <a:ext uri="{9D8B030D-6E8A-4147-A177-3AD203B41FA5}">
                      <a16:colId xmlns:a16="http://schemas.microsoft.com/office/drawing/2014/main" val="1582749914"/>
                    </a:ext>
                  </a:extLst>
                </a:gridCol>
                <a:gridCol w="1493255">
                  <a:extLst>
                    <a:ext uri="{9D8B030D-6E8A-4147-A177-3AD203B41FA5}">
                      <a16:colId xmlns:a16="http://schemas.microsoft.com/office/drawing/2014/main" val="4174029792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경험치 재료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경험치 재료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경험치 </a:t>
                      </a:r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제공량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61607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expMaterial_id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expMaterial_name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expProvided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3302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String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6971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10001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초급 캐릭터 촉진제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1000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3738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10002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중급 캐릭터 촉진제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3000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759499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10003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고급 캐릭터 촉진제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8000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558073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10004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특급 캐릭터 촉진제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20000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46593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697788B-BC78-43DE-BDF0-E3F2B3843170}"/>
              </a:ext>
            </a:extLst>
          </p:cNvPr>
          <p:cNvSpPr txBox="1"/>
          <p:nvPr/>
        </p:nvSpPr>
        <p:spPr>
          <a:xfrm>
            <a:off x="822663" y="606841"/>
            <a:ext cx="1884678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[</a:t>
            </a:r>
            <a:r>
              <a:rPr lang="en-US" altLang="ko-KR" sz="1300" b="1" dirty="0" err="1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expMaterial</a:t>
            </a: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] </a:t>
            </a:r>
            <a:r>
              <a:rPr lang="ko-KR" altLang="en-US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테이블</a:t>
            </a:r>
            <a:endParaRPr lang="en-US" altLang="ko-KR" sz="1300" dirty="0">
              <a:solidFill>
                <a:schemeClr val="accent1"/>
              </a:solidFill>
              <a:latin typeface="나눔바른고딕OTF" panose="02020603020101020101" pitchFamily="18" charset="-127"/>
              <a:ea typeface="나눔바른고딕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9263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상세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7204C15-FC72-4480-8C73-2D9C2AFB8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490344"/>
              </p:ext>
            </p:extLst>
          </p:nvPr>
        </p:nvGraphicFramePr>
        <p:xfrm>
          <a:off x="138594" y="1024260"/>
          <a:ext cx="11914810" cy="225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9410">
                  <a:extLst>
                    <a:ext uri="{9D8B030D-6E8A-4147-A177-3AD203B41FA5}">
                      <a16:colId xmlns:a16="http://schemas.microsoft.com/office/drawing/2014/main" val="1518296156"/>
                    </a:ext>
                  </a:extLst>
                </a:gridCol>
                <a:gridCol w="2745595">
                  <a:extLst>
                    <a:ext uri="{9D8B030D-6E8A-4147-A177-3AD203B41FA5}">
                      <a16:colId xmlns:a16="http://schemas.microsoft.com/office/drawing/2014/main" val="1582749914"/>
                    </a:ext>
                  </a:extLst>
                </a:gridCol>
                <a:gridCol w="1587820">
                  <a:extLst>
                    <a:ext uri="{9D8B030D-6E8A-4147-A177-3AD203B41FA5}">
                      <a16:colId xmlns:a16="http://schemas.microsoft.com/office/drawing/2014/main" val="4174029792"/>
                    </a:ext>
                  </a:extLst>
                </a:gridCol>
                <a:gridCol w="5501985">
                  <a:extLst>
                    <a:ext uri="{9D8B030D-6E8A-4147-A177-3AD203B41FA5}">
                      <a16:colId xmlns:a16="http://schemas.microsoft.com/office/drawing/2014/main" val="275757126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칼럼명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국문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)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칼럼명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영문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)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3302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characterStat_id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캐릭터의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스탯의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고유 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6971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명칭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characterStat_name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String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스탯의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3738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기본값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characterStat_default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초기 레벨일 때의 기본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759499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증가량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CharacterStat_increase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레벨마다 증가하는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406205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826035-1D4C-4B7D-85C9-705F20252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155937"/>
              </p:ext>
            </p:extLst>
          </p:nvPr>
        </p:nvGraphicFramePr>
        <p:xfrm>
          <a:off x="138594" y="3729600"/>
          <a:ext cx="11914810" cy="29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454">
                  <a:extLst>
                    <a:ext uri="{9D8B030D-6E8A-4147-A177-3AD203B41FA5}">
                      <a16:colId xmlns:a16="http://schemas.microsoft.com/office/drawing/2014/main" val="1518296156"/>
                    </a:ext>
                  </a:extLst>
                </a:gridCol>
                <a:gridCol w="1198486">
                  <a:extLst>
                    <a:ext uri="{9D8B030D-6E8A-4147-A177-3AD203B41FA5}">
                      <a16:colId xmlns:a16="http://schemas.microsoft.com/office/drawing/2014/main" val="1582749914"/>
                    </a:ext>
                  </a:extLst>
                </a:gridCol>
                <a:gridCol w="1260629">
                  <a:extLst>
                    <a:ext uri="{9D8B030D-6E8A-4147-A177-3AD203B41FA5}">
                      <a16:colId xmlns:a16="http://schemas.microsoft.com/office/drawing/2014/main" val="4174029792"/>
                    </a:ext>
                  </a:extLst>
                </a:gridCol>
                <a:gridCol w="925249">
                  <a:extLst>
                    <a:ext uri="{9D8B030D-6E8A-4147-A177-3AD203B41FA5}">
                      <a16:colId xmlns:a16="http://schemas.microsoft.com/office/drawing/2014/main" val="676811458"/>
                    </a:ext>
                  </a:extLst>
                </a:gridCol>
                <a:gridCol w="925249">
                  <a:extLst>
                    <a:ext uri="{9D8B030D-6E8A-4147-A177-3AD203B41FA5}">
                      <a16:colId xmlns:a16="http://schemas.microsoft.com/office/drawing/2014/main" val="1206207515"/>
                    </a:ext>
                  </a:extLst>
                </a:gridCol>
                <a:gridCol w="925249">
                  <a:extLst>
                    <a:ext uri="{9D8B030D-6E8A-4147-A177-3AD203B41FA5}">
                      <a16:colId xmlns:a16="http://schemas.microsoft.com/office/drawing/2014/main" val="1372334199"/>
                    </a:ext>
                  </a:extLst>
                </a:gridCol>
                <a:gridCol w="925249">
                  <a:extLst>
                    <a:ext uri="{9D8B030D-6E8A-4147-A177-3AD203B41FA5}">
                      <a16:colId xmlns:a16="http://schemas.microsoft.com/office/drawing/2014/main" val="3699521633"/>
                    </a:ext>
                  </a:extLst>
                </a:gridCol>
                <a:gridCol w="925249">
                  <a:extLst>
                    <a:ext uri="{9D8B030D-6E8A-4147-A177-3AD203B41FA5}">
                      <a16:colId xmlns:a16="http://schemas.microsoft.com/office/drawing/2014/main" val="2894739311"/>
                    </a:ext>
                  </a:extLst>
                </a:gridCol>
                <a:gridCol w="925249">
                  <a:extLst>
                    <a:ext uri="{9D8B030D-6E8A-4147-A177-3AD203B41FA5}">
                      <a16:colId xmlns:a16="http://schemas.microsoft.com/office/drawing/2014/main" val="1488327770"/>
                    </a:ext>
                  </a:extLst>
                </a:gridCol>
                <a:gridCol w="925249">
                  <a:extLst>
                    <a:ext uri="{9D8B030D-6E8A-4147-A177-3AD203B41FA5}">
                      <a16:colId xmlns:a16="http://schemas.microsoft.com/office/drawing/2014/main" val="2898758622"/>
                    </a:ext>
                  </a:extLst>
                </a:gridCol>
                <a:gridCol w="925249">
                  <a:extLst>
                    <a:ext uri="{9D8B030D-6E8A-4147-A177-3AD203B41FA5}">
                      <a16:colId xmlns:a16="http://schemas.microsoft.com/office/drawing/2014/main" val="3529361012"/>
                    </a:ext>
                  </a:extLst>
                </a:gridCol>
                <a:gridCol w="925249">
                  <a:extLst>
                    <a:ext uri="{9D8B030D-6E8A-4147-A177-3AD203B41FA5}">
                      <a16:colId xmlns:a16="http://schemas.microsoft.com/office/drawing/2014/main" val="1229695593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기본값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증가량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0504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characterStat_id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characterStat_name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characterStat_default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CharacterStat_increase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33021"/>
                  </a:ext>
                </a:extLst>
              </a:tr>
              <a:tr h="225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String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69711"/>
                  </a:ext>
                </a:extLst>
              </a:tr>
              <a:tr h="225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5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6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7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8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9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10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2069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20001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HP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682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49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65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81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97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113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129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145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161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177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3738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20002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18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3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4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5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6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7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8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9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759499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20003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134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12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14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16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18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22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24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26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55807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AE47081-FF76-465D-B8EC-FC73AF781D6A}"/>
              </a:ext>
            </a:extLst>
          </p:cNvPr>
          <p:cNvSpPr txBox="1"/>
          <p:nvPr/>
        </p:nvSpPr>
        <p:spPr>
          <a:xfrm>
            <a:off x="138594" y="514124"/>
            <a:ext cx="1725575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[</a:t>
            </a:r>
            <a:r>
              <a:rPr lang="en-US" altLang="ko-KR" sz="1300" b="1" dirty="0" err="1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characterStat</a:t>
            </a: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] </a:t>
            </a:r>
            <a:r>
              <a:rPr lang="ko-KR" altLang="en-US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칼럼</a:t>
            </a:r>
            <a:endParaRPr lang="en-US" altLang="ko-KR" sz="1300" dirty="0">
              <a:solidFill>
                <a:schemeClr val="accent1"/>
              </a:solidFill>
              <a:latin typeface="나눔바른고딕OTF" panose="02020603020101020101" pitchFamily="18" charset="-127"/>
              <a:ea typeface="나눔바른고딕OTF" panose="0202060302010102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64992-CD0E-4465-AC26-668011B2E067}"/>
              </a:ext>
            </a:extLst>
          </p:cNvPr>
          <p:cNvSpPr txBox="1"/>
          <p:nvPr/>
        </p:nvSpPr>
        <p:spPr>
          <a:xfrm>
            <a:off x="138594" y="3220151"/>
            <a:ext cx="1914323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[</a:t>
            </a:r>
            <a:r>
              <a:rPr lang="en-US" altLang="ko-KR" sz="1300" b="1" dirty="0" err="1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characterStat</a:t>
            </a: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] </a:t>
            </a:r>
            <a:r>
              <a:rPr lang="ko-KR" altLang="en-US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테이블</a:t>
            </a:r>
            <a:endParaRPr lang="en-US" altLang="ko-KR" sz="1300" dirty="0">
              <a:solidFill>
                <a:schemeClr val="accent1"/>
              </a:solidFill>
              <a:latin typeface="나눔바른고딕OTF" panose="02020603020101020101" pitchFamily="18" charset="-127"/>
              <a:ea typeface="나눔바른고딕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13784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상세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/ UX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B4E670-882D-44B5-B0FC-9EAE6AD54DA5}"/>
              </a:ext>
            </a:extLst>
          </p:cNvPr>
          <p:cNvSpPr>
            <a:spLocks noChangeAspect="1"/>
          </p:cNvSpPr>
          <p:nvPr/>
        </p:nvSpPr>
        <p:spPr>
          <a:xfrm>
            <a:off x="184727" y="1309614"/>
            <a:ext cx="6446982" cy="42387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E53524-8E70-45DE-BA21-6B6B3B4F2A5E}"/>
              </a:ext>
            </a:extLst>
          </p:cNvPr>
          <p:cNvSpPr/>
          <p:nvPr/>
        </p:nvSpPr>
        <p:spPr>
          <a:xfrm>
            <a:off x="184727" y="877269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상세 정보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3D6F20-7CFC-4D1F-BA17-DCFD7DB66B40}"/>
              </a:ext>
            </a:extLst>
          </p:cNvPr>
          <p:cNvSpPr/>
          <p:nvPr/>
        </p:nvSpPr>
        <p:spPr>
          <a:xfrm>
            <a:off x="250825" y="177752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290831-61D4-4F69-9882-6F38054B1651}"/>
              </a:ext>
            </a:extLst>
          </p:cNvPr>
          <p:cNvSpPr/>
          <p:nvPr/>
        </p:nvSpPr>
        <p:spPr>
          <a:xfrm>
            <a:off x="250825" y="236807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3B3B5C-4C05-44C0-B502-67203623C273}"/>
              </a:ext>
            </a:extLst>
          </p:cNvPr>
          <p:cNvSpPr/>
          <p:nvPr/>
        </p:nvSpPr>
        <p:spPr>
          <a:xfrm>
            <a:off x="250825" y="295862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43F737-5416-4BD5-BC8F-5E0D141A230A}"/>
              </a:ext>
            </a:extLst>
          </p:cNvPr>
          <p:cNvSpPr/>
          <p:nvPr/>
        </p:nvSpPr>
        <p:spPr>
          <a:xfrm>
            <a:off x="250825" y="354917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D5BF15-10D9-42B4-8408-E48191F74DDF}"/>
              </a:ext>
            </a:extLst>
          </p:cNvPr>
          <p:cNvSpPr/>
          <p:nvPr/>
        </p:nvSpPr>
        <p:spPr>
          <a:xfrm>
            <a:off x="250825" y="413972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DB7452-2661-4B71-8171-07E6F5F0633F}"/>
              </a:ext>
            </a:extLst>
          </p:cNvPr>
          <p:cNvSpPr/>
          <p:nvPr/>
        </p:nvSpPr>
        <p:spPr>
          <a:xfrm>
            <a:off x="250825" y="473027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3D3CA8-5637-4660-9D85-9B0A703FF6C5}"/>
              </a:ext>
            </a:extLst>
          </p:cNvPr>
          <p:cNvSpPr/>
          <p:nvPr/>
        </p:nvSpPr>
        <p:spPr>
          <a:xfrm>
            <a:off x="773545" y="1590411"/>
            <a:ext cx="534555" cy="362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0202E3-EB1F-4435-87A1-F7B063C7866E}"/>
              </a:ext>
            </a:extLst>
          </p:cNvPr>
          <p:cNvSpPr/>
          <p:nvPr/>
        </p:nvSpPr>
        <p:spPr>
          <a:xfrm>
            <a:off x="762294" y="2317668"/>
            <a:ext cx="1276056" cy="1081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A61D30-AA1A-4906-B364-0DAC38566101}"/>
              </a:ext>
            </a:extLst>
          </p:cNvPr>
          <p:cNvSpPr/>
          <p:nvPr/>
        </p:nvSpPr>
        <p:spPr>
          <a:xfrm>
            <a:off x="685338" y="5013959"/>
            <a:ext cx="1684482" cy="449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BB9604-F3F9-4F91-8A92-4800DB12EC9B}"/>
              </a:ext>
            </a:extLst>
          </p:cNvPr>
          <p:cNvSpPr/>
          <p:nvPr/>
        </p:nvSpPr>
        <p:spPr>
          <a:xfrm>
            <a:off x="2947386" y="1952625"/>
            <a:ext cx="1396013" cy="3282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4D993E-7AC8-457B-B45C-F53EBE62D53A}"/>
              </a:ext>
            </a:extLst>
          </p:cNvPr>
          <p:cNvSpPr/>
          <p:nvPr/>
        </p:nvSpPr>
        <p:spPr>
          <a:xfrm>
            <a:off x="6096000" y="2012912"/>
            <a:ext cx="461118" cy="34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BC4A8A-4A1E-4226-9F39-090150AB8FA5}"/>
              </a:ext>
            </a:extLst>
          </p:cNvPr>
          <p:cNvSpPr/>
          <p:nvPr/>
        </p:nvSpPr>
        <p:spPr>
          <a:xfrm>
            <a:off x="6162761" y="1401420"/>
            <a:ext cx="335280" cy="384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FCCFB83-3CCA-4A6E-B50B-55D98CA2A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153"/>
              </p:ext>
            </p:extLst>
          </p:nvPr>
        </p:nvGraphicFramePr>
        <p:xfrm>
          <a:off x="6721200" y="1439568"/>
          <a:ext cx="5309466" cy="3726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393">
                  <a:extLst>
                    <a:ext uri="{9D8B030D-6E8A-4147-A177-3AD203B41FA5}">
                      <a16:colId xmlns:a16="http://schemas.microsoft.com/office/drawing/2014/main" val="163069960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827167931"/>
                    </a:ext>
                  </a:extLst>
                </a:gridCol>
                <a:gridCol w="1701296">
                  <a:extLst>
                    <a:ext uri="{9D8B030D-6E8A-4147-A177-3AD203B41FA5}">
                      <a16:colId xmlns:a16="http://schemas.microsoft.com/office/drawing/2014/main" val="2454686300"/>
                    </a:ext>
                  </a:extLst>
                </a:gridCol>
                <a:gridCol w="2279577">
                  <a:extLst>
                    <a:ext uri="{9D8B030D-6E8A-4147-A177-3AD203B41FA5}">
                      <a16:colId xmlns:a16="http://schemas.microsoft.com/office/drawing/2014/main" val="3500797427"/>
                    </a:ext>
                  </a:extLst>
                </a:gridCol>
              </a:tblGrid>
              <a:tr h="373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요소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28103"/>
                  </a:ext>
                </a:extLst>
              </a:tr>
              <a:tr h="47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Button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상세정보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선택한 캐릭터의 상세 정보 화면으로 이동할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088234"/>
                  </a:ext>
                </a:extLst>
              </a:tr>
              <a:tr h="47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Button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무기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선택한 캐릭터의 무기 정보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화면으로 이동할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2945848"/>
                  </a:ext>
                </a:extLst>
              </a:tr>
              <a:tr h="47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Button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에코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선택한 캐릭터의 에코 화면으로 이동할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3996344"/>
                  </a:ext>
                </a:extLst>
              </a:tr>
              <a:tr h="47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Button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스킬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선택한 캐릭터의 스킬 화면으로 이동할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1163245"/>
                  </a:ext>
                </a:extLst>
              </a:tr>
              <a:tr h="47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5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Button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돌파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선택한 캐릭터의 돌파 화면으로 이동할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607265"/>
                  </a:ext>
                </a:extLst>
              </a:tr>
              <a:tr h="47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Button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프로필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선택한 캐릭터의 프로필 화면으로 이동할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9184499"/>
                  </a:ext>
                </a:extLst>
              </a:tr>
              <a:tr h="504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Text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명칭과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선택한 캐릭터의 명칭과 속성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2259836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AAB6D918-D401-49F3-8E51-2849A517A6E3}"/>
              </a:ext>
            </a:extLst>
          </p:cNvPr>
          <p:cNvSpPr>
            <a:spLocks noChangeAspect="1"/>
          </p:cNvSpPr>
          <p:nvPr/>
        </p:nvSpPr>
        <p:spPr>
          <a:xfrm>
            <a:off x="94727" y="165638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AE79E8-30A8-4FF6-A33D-711ED496F122}"/>
              </a:ext>
            </a:extLst>
          </p:cNvPr>
          <p:cNvSpPr>
            <a:spLocks noChangeAspect="1"/>
          </p:cNvSpPr>
          <p:nvPr/>
        </p:nvSpPr>
        <p:spPr>
          <a:xfrm>
            <a:off x="93600" y="225022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9ADF307-83A8-45B0-BEFC-6B73298C5C0E}"/>
              </a:ext>
            </a:extLst>
          </p:cNvPr>
          <p:cNvSpPr>
            <a:spLocks noChangeAspect="1"/>
          </p:cNvSpPr>
          <p:nvPr/>
        </p:nvSpPr>
        <p:spPr>
          <a:xfrm>
            <a:off x="93600" y="282463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BF4E757-5688-46E4-9F70-572DA4F10DA8}"/>
              </a:ext>
            </a:extLst>
          </p:cNvPr>
          <p:cNvSpPr>
            <a:spLocks noChangeAspect="1"/>
          </p:cNvSpPr>
          <p:nvPr/>
        </p:nvSpPr>
        <p:spPr>
          <a:xfrm>
            <a:off x="93600" y="342665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E790986-2CDD-4CD7-825A-7F582D3E25DB}"/>
              </a:ext>
            </a:extLst>
          </p:cNvPr>
          <p:cNvSpPr>
            <a:spLocks noChangeAspect="1"/>
          </p:cNvSpPr>
          <p:nvPr/>
        </p:nvSpPr>
        <p:spPr>
          <a:xfrm>
            <a:off x="93600" y="402867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EE61514-05FE-4E27-8A9D-CE0C3C2A2D61}"/>
              </a:ext>
            </a:extLst>
          </p:cNvPr>
          <p:cNvSpPr>
            <a:spLocks noChangeAspect="1"/>
          </p:cNvSpPr>
          <p:nvPr/>
        </p:nvSpPr>
        <p:spPr>
          <a:xfrm>
            <a:off x="93600" y="461803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E52CAF-D1E9-4D02-8408-37A2721FB472}"/>
              </a:ext>
            </a:extLst>
          </p:cNvPr>
          <p:cNvSpPr/>
          <p:nvPr/>
        </p:nvSpPr>
        <p:spPr>
          <a:xfrm>
            <a:off x="767037" y="2019652"/>
            <a:ext cx="1271313" cy="25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2AC37BB-8623-427C-BF32-CCB6F14445F1}"/>
              </a:ext>
            </a:extLst>
          </p:cNvPr>
          <p:cNvSpPr>
            <a:spLocks noChangeAspect="1"/>
          </p:cNvSpPr>
          <p:nvPr/>
        </p:nvSpPr>
        <p:spPr>
          <a:xfrm>
            <a:off x="626345" y="146689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B4B4334-9801-4442-B3AA-AAFAE018B533}"/>
              </a:ext>
            </a:extLst>
          </p:cNvPr>
          <p:cNvSpPr>
            <a:spLocks noChangeAspect="1"/>
          </p:cNvSpPr>
          <p:nvPr/>
        </p:nvSpPr>
        <p:spPr>
          <a:xfrm>
            <a:off x="626345" y="192291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306D18-2CE3-4D7D-90A8-5F68357B9673}"/>
              </a:ext>
            </a:extLst>
          </p:cNvPr>
          <p:cNvSpPr>
            <a:spLocks noChangeAspect="1"/>
          </p:cNvSpPr>
          <p:nvPr/>
        </p:nvSpPr>
        <p:spPr>
          <a:xfrm>
            <a:off x="626345" y="221985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6A78416-F9AC-46C2-9495-6BD5D9DE4415}"/>
              </a:ext>
            </a:extLst>
          </p:cNvPr>
          <p:cNvSpPr>
            <a:spLocks noChangeAspect="1"/>
          </p:cNvSpPr>
          <p:nvPr/>
        </p:nvSpPr>
        <p:spPr>
          <a:xfrm>
            <a:off x="632985" y="485223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A1701A6-1CB0-4016-9B86-67898B9FFD93}"/>
              </a:ext>
            </a:extLst>
          </p:cNvPr>
          <p:cNvSpPr>
            <a:spLocks noChangeAspect="1"/>
          </p:cNvSpPr>
          <p:nvPr/>
        </p:nvSpPr>
        <p:spPr>
          <a:xfrm>
            <a:off x="2839900" y="183291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06F0B-74AC-4B96-A193-41F9BD72453D}"/>
              </a:ext>
            </a:extLst>
          </p:cNvPr>
          <p:cNvSpPr>
            <a:spLocks noChangeAspect="1"/>
          </p:cNvSpPr>
          <p:nvPr/>
        </p:nvSpPr>
        <p:spPr>
          <a:xfrm>
            <a:off x="6006000" y="132079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A7443C1-8CEE-4247-8355-7971D92E5AD4}"/>
              </a:ext>
            </a:extLst>
          </p:cNvPr>
          <p:cNvSpPr>
            <a:spLocks noChangeAspect="1"/>
          </p:cNvSpPr>
          <p:nvPr/>
        </p:nvSpPr>
        <p:spPr>
          <a:xfrm>
            <a:off x="5960437" y="189651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13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543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상세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/ UX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B4E670-882D-44B5-B0FC-9EAE6AD54DA5}"/>
              </a:ext>
            </a:extLst>
          </p:cNvPr>
          <p:cNvSpPr>
            <a:spLocks noChangeAspect="1"/>
          </p:cNvSpPr>
          <p:nvPr/>
        </p:nvSpPr>
        <p:spPr>
          <a:xfrm>
            <a:off x="184727" y="1309614"/>
            <a:ext cx="6446982" cy="42387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E53524-8E70-45DE-BA21-6B6B3B4F2A5E}"/>
              </a:ext>
            </a:extLst>
          </p:cNvPr>
          <p:cNvSpPr/>
          <p:nvPr/>
        </p:nvSpPr>
        <p:spPr>
          <a:xfrm>
            <a:off x="184727" y="877269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상세 정보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3D6F20-7CFC-4D1F-BA17-DCFD7DB66B40}"/>
              </a:ext>
            </a:extLst>
          </p:cNvPr>
          <p:cNvSpPr/>
          <p:nvPr/>
        </p:nvSpPr>
        <p:spPr>
          <a:xfrm>
            <a:off x="250825" y="177752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290831-61D4-4F69-9882-6F38054B1651}"/>
              </a:ext>
            </a:extLst>
          </p:cNvPr>
          <p:cNvSpPr/>
          <p:nvPr/>
        </p:nvSpPr>
        <p:spPr>
          <a:xfrm>
            <a:off x="250825" y="236807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3B3B5C-4C05-44C0-B502-67203623C273}"/>
              </a:ext>
            </a:extLst>
          </p:cNvPr>
          <p:cNvSpPr/>
          <p:nvPr/>
        </p:nvSpPr>
        <p:spPr>
          <a:xfrm>
            <a:off x="250825" y="295862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43F737-5416-4BD5-BC8F-5E0D141A230A}"/>
              </a:ext>
            </a:extLst>
          </p:cNvPr>
          <p:cNvSpPr/>
          <p:nvPr/>
        </p:nvSpPr>
        <p:spPr>
          <a:xfrm>
            <a:off x="250825" y="354917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D5BF15-10D9-42B4-8408-E48191F74DDF}"/>
              </a:ext>
            </a:extLst>
          </p:cNvPr>
          <p:cNvSpPr/>
          <p:nvPr/>
        </p:nvSpPr>
        <p:spPr>
          <a:xfrm>
            <a:off x="250825" y="413972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DB7452-2661-4B71-8171-07E6F5F0633F}"/>
              </a:ext>
            </a:extLst>
          </p:cNvPr>
          <p:cNvSpPr/>
          <p:nvPr/>
        </p:nvSpPr>
        <p:spPr>
          <a:xfrm>
            <a:off x="250825" y="4730275"/>
            <a:ext cx="341745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3D3CA8-5637-4660-9D85-9B0A703FF6C5}"/>
              </a:ext>
            </a:extLst>
          </p:cNvPr>
          <p:cNvSpPr/>
          <p:nvPr/>
        </p:nvSpPr>
        <p:spPr>
          <a:xfrm>
            <a:off x="773545" y="1590411"/>
            <a:ext cx="534555" cy="362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0202E3-EB1F-4435-87A1-F7B063C7866E}"/>
              </a:ext>
            </a:extLst>
          </p:cNvPr>
          <p:cNvSpPr/>
          <p:nvPr/>
        </p:nvSpPr>
        <p:spPr>
          <a:xfrm>
            <a:off x="762294" y="2317668"/>
            <a:ext cx="1276056" cy="1081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A61D30-AA1A-4906-B364-0DAC38566101}"/>
              </a:ext>
            </a:extLst>
          </p:cNvPr>
          <p:cNvSpPr/>
          <p:nvPr/>
        </p:nvSpPr>
        <p:spPr>
          <a:xfrm>
            <a:off x="685338" y="5013959"/>
            <a:ext cx="1684482" cy="449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BB9604-F3F9-4F91-8A92-4800DB12EC9B}"/>
              </a:ext>
            </a:extLst>
          </p:cNvPr>
          <p:cNvSpPr/>
          <p:nvPr/>
        </p:nvSpPr>
        <p:spPr>
          <a:xfrm>
            <a:off x="2947386" y="1952625"/>
            <a:ext cx="1396013" cy="3282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4D993E-7AC8-457B-B45C-F53EBE62D53A}"/>
              </a:ext>
            </a:extLst>
          </p:cNvPr>
          <p:cNvSpPr/>
          <p:nvPr/>
        </p:nvSpPr>
        <p:spPr>
          <a:xfrm>
            <a:off x="6096000" y="2012912"/>
            <a:ext cx="461118" cy="34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BC4A8A-4A1E-4226-9F39-090150AB8FA5}"/>
              </a:ext>
            </a:extLst>
          </p:cNvPr>
          <p:cNvSpPr/>
          <p:nvPr/>
        </p:nvSpPr>
        <p:spPr>
          <a:xfrm>
            <a:off x="6162761" y="1401420"/>
            <a:ext cx="335280" cy="384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FCCFB83-3CCA-4A6E-B50B-55D98CA2A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27968"/>
              </p:ext>
            </p:extLst>
          </p:nvPr>
        </p:nvGraphicFramePr>
        <p:xfrm>
          <a:off x="6721200" y="1692880"/>
          <a:ext cx="5309466" cy="35794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393">
                  <a:extLst>
                    <a:ext uri="{9D8B030D-6E8A-4147-A177-3AD203B41FA5}">
                      <a16:colId xmlns:a16="http://schemas.microsoft.com/office/drawing/2014/main" val="163069960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827167931"/>
                    </a:ext>
                  </a:extLst>
                </a:gridCol>
                <a:gridCol w="1403927">
                  <a:extLst>
                    <a:ext uri="{9D8B030D-6E8A-4147-A177-3AD203B41FA5}">
                      <a16:colId xmlns:a16="http://schemas.microsoft.com/office/drawing/2014/main" val="2454686300"/>
                    </a:ext>
                  </a:extLst>
                </a:gridCol>
                <a:gridCol w="2576946">
                  <a:extLst>
                    <a:ext uri="{9D8B030D-6E8A-4147-A177-3AD203B41FA5}">
                      <a16:colId xmlns:a16="http://schemas.microsoft.com/office/drawing/2014/main" val="3500797427"/>
                    </a:ext>
                  </a:extLst>
                </a:gridCol>
              </a:tblGrid>
              <a:tr h="379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요소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28103"/>
                  </a:ext>
                </a:extLst>
              </a:tr>
              <a:tr h="675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/>
                        </a:rPr>
                        <a:t>8</a:t>
                      </a:r>
                      <a:endParaRPr lang="ko-KR" altLang="en-US" sz="1300" dirty="0">
                        <a:latin typeface="나눔바른고딕OTF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/>
                        </a:rPr>
                        <a:t>Slider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latin typeface="나눔바른고딕OTF"/>
                        </a:rPr>
                        <a:t>+ Text</a:t>
                      </a:r>
                      <a:endParaRPr lang="ko-KR" altLang="en-US" sz="1200" dirty="0">
                        <a:latin typeface="나눔바른고딕OTF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 레벨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및 경험치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선택한 캐릭터의 현재 레벨 및 달성 가능한 최대 레벨과 현재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경험치량을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346866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/>
                        </a:rPr>
                        <a:t>9</a:t>
                      </a:r>
                      <a:endParaRPr lang="ko-KR" altLang="en-US" sz="1300" dirty="0">
                        <a:latin typeface="나눔바른고딕OTF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/>
                        </a:rPr>
                        <a:t>Image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latin typeface="나눔바른고딕OTF"/>
                        </a:rPr>
                        <a:t>+ Text</a:t>
                      </a:r>
                      <a:endParaRPr lang="ko-KR" altLang="en-US" sz="1200" dirty="0">
                        <a:latin typeface="나눔바른고딕OTF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스탯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선택한 캐릭터의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스탯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수치와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스탯의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아이콘</a:t>
                      </a:r>
                      <a:b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</a:br>
                      <a:r>
                        <a:rPr lang="en-US" altLang="ko-KR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[</a:t>
                      </a:r>
                      <a:r>
                        <a:rPr lang="en-US" altLang="ko-KR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hlinkClick r:id="rId3" action="ppaction://hlinksldjump"/>
                        </a:rPr>
                        <a:t>CharacterStat</a:t>
                      </a:r>
                      <a:r>
                        <a:rPr lang="en-US" altLang="ko-KR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]</a:t>
                      </a:r>
                      <a:r>
                        <a:rPr lang="ko-KR" altLang="en-US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테이블 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013645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/>
                        </a:rPr>
                        <a:t>Button</a:t>
                      </a:r>
                      <a:endParaRPr lang="ko-KR" altLang="en-US" sz="1200" dirty="0">
                        <a:latin typeface="나눔바른고딕OTF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레벨업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버튼 클릭 시 선택한 캐릭터의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레벨업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UI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563782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/>
                        </a:rPr>
                        <a:t>11</a:t>
                      </a:r>
                      <a:endParaRPr lang="ko-KR" altLang="en-US" sz="1300" dirty="0">
                        <a:latin typeface="나눔바른고딕OTF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/>
                        </a:rPr>
                        <a:t>Image</a:t>
                      </a:r>
                      <a:endParaRPr lang="ko-KR" altLang="en-US" sz="1200" dirty="0">
                        <a:latin typeface="나눔바른고딕OTF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 이미지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스프라이트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현재 선택한 캐릭터의 이미지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스프라이트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805517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/>
                        </a:rPr>
                        <a:t>12</a:t>
                      </a:r>
                      <a:endParaRPr lang="ko-KR" altLang="en-US" sz="1300" dirty="0">
                        <a:latin typeface="나눔바른고딕OTF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/>
                        </a:rPr>
                        <a:t>Button</a:t>
                      </a:r>
                      <a:endParaRPr lang="ko-KR" altLang="en-US" sz="1200" dirty="0">
                        <a:latin typeface="나눔바른고딕OTF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버튼 클릭 시 캐릭터 상세 정보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UI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618056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/>
                        </a:rPr>
                        <a:t>13</a:t>
                      </a:r>
                      <a:endParaRPr lang="ko-KR" altLang="en-US" sz="1300" dirty="0">
                        <a:latin typeface="나눔바른고딕OTF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/>
                        </a:rPr>
                        <a:t>Button</a:t>
                      </a:r>
                      <a:endParaRPr lang="ko-KR" altLang="en-US" sz="1200" dirty="0">
                        <a:latin typeface="나눔바른고딕OTF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다른 캐릭터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버튼 클릭 시 클릭된 캐릭터의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상세 정보 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UI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0539955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AAB6D918-D401-49F3-8E51-2849A517A6E3}"/>
              </a:ext>
            </a:extLst>
          </p:cNvPr>
          <p:cNvSpPr>
            <a:spLocks noChangeAspect="1"/>
          </p:cNvSpPr>
          <p:nvPr/>
        </p:nvSpPr>
        <p:spPr>
          <a:xfrm>
            <a:off x="94727" y="165638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AE79E8-30A8-4FF6-A33D-711ED496F122}"/>
              </a:ext>
            </a:extLst>
          </p:cNvPr>
          <p:cNvSpPr>
            <a:spLocks noChangeAspect="1"/>
          </p:cNvSpPr>
          <p:nvPr/>
        </p:nvSpPr>
        <p:spPr>
          <a:xfrm>
            <a:off x="93600" y="225022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9ADF307-83A8-45B0-BEFC-6B73298C5C0E}"/>
              </a:ext>
            </a:extLst>
          </p:cNvPr>
          <p:cNvSpPr>
            <a:spLocks noChangeAspect="1"/>
          </p:cNvSpPr>
          <p:nvPr/>
        </p:nvSpPr>
        <p:spPr>
          <a:xfrm>
            <a:off x="93600" y="282463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BF4E757-5688-46E4-9F70-572DA4F10DA8}"/>
              </a:ext>
            </a:extLst>
          </p:cNvPr>
          <p:cNvSpPr>
            <a:spLocks noChangeAspect="1"/>
          </p:cNvSpPr>
          <p:nvPr/>
        </p:nvSpPr>
        <p:spPr>
          <a:xfrm>
            <a:off x="93600" y="342665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E790986-2CDD-4CD7-825A-7F582D3E25DB}"/>
              </a:ext>
            </a:extLst>
          </p:cNvPr>
          <p:cNvSpPr>
            <a:spLocks noChangeAspect="1"/>
          </p:cNvSpPr>
          <p:nvPr/>
        </p:nvSpPr>
        <p:spPr>
          <a:xfrm>
            <a:off x="93600" y="402867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EE61514-05FE-4E27-8A9D-CE0C3C2A2D61}"/>
              </a:ext>
            </a:extLst>
          </p:cNvPr>
          <p:cNvSpPr>
            <a:spLocks noChangeAspect="1"/>
          </p:cNvSpPr>
          <p:nvPr/>
        </p:nvSpPr>
        <p:spPr>
          <a:xfrm>
            <a:off x="93600" y="461803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E52CAF-D1E9-4D02-8408-37A2721FB472}"/>
              </a:ext>
            </a:extLst>
          </p:cNvPr>
          <p:cNvSpPr/>
          <p:nvPr/>
        </p:nvSpPr>
        <p:spPr>
          <a:xfrm>
            <a:off x="767037" y="2019652"/>
            <a:ext cx="1271313" cy="25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2AC37BB-8623-427C-BF32-CCB6F14445F1}"/>
              </a:ext>
            </a:extLst>
          </p:cNvPr>
          <p:cNvSpPr>
            <a:spLocks noChangeAspect="1"/>
          </p:cNvSpPr>
          <p:nvPr/>
        </p:nvSpPr>
        <p:spPr>
          <a:xfrm>
            <a:off x="626345" y="146689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B4B4334-9801-4442-B3AA-AAFAE018B533}"/>
              </a:ext>
            </a:extLst>
          </p:cNvPr>
          <p:cNvSpPr>
            <a:spLocks noChangeAspect="1"/>
          </p:cNvSpPr>
          <p:nvPr/>
        </p:nvSpPr>
        <p:spPr>
          <a:xfrm>
            <a:off x="626345" y="192291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306D18-2CE3-4D7D-90A8-5F68357B9673}"/>
              </a:ext>
            </a:extLst>
          </p:cNvPr>
          <p:cNvSpPr>
            <a:spLocks noChangeAspect="1"/>
          </p:cNvSpPr>
          <p:nvPr/>
        </p:nvSpPr>
        <p:spPr>
          <a:xfrm>
            <a:off x="626345" y="221985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6A78416-F9AC-46C2-9495-6BD5D9DE4415}"/>
              </a:ext>
            </a:extLst>
          </p:cNvPr>
          <p:cNvSpPr>
            <a:spLocks noChangeAspect="1"/>
          </p:cNvSpPr>
          <p:nvPr/>
        </p:nvSpPr>
        <p:spPr>
          <a:xfrm>
            <a:off x="632985" y="485223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A1701A6-1CB0-4016-9B86-67898B9FFD93}"/>
              </a:ext>
            </a:extLst>
          </p:cNvPr>
          <p:cNvSpPr>
            <a:spLocks noChangeAspect="1"/>
          </p:cNvSpPr>
          <p:nvPr/>
        </p:nvSpPr>
        <p:spPr>
          <a:xfrm>
            <a:off x="2839900" y="1832912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06F0B-74AC-4B96-A193-41F9BD72453D}"/>
              </a:ext>
            </a:extLst>
          </p:cNvPr>
          <p:cNvSpPr>
            <a:spLocks noChangeAspect="1"/>
          </p:cNvSpPr>
          <p:nvPr/>
        </p:nvSpPr>
        <p:spPr>
          <a:xfrm>
            <a:off x="6006000" y="132079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A7443C1-8CEE-4247-8355-7971D92E5AD4}"/>
              </a:ext>
            </a:extLst>
          </p:cNvPr>
          <p:cNvSpPr>
            <a:spLocks noChangeAspect="1"/>
          </p:cNvSpPr>
          <p:nvPr/>
        </p:nvSpPr>
        <p:spPr>
          <a:xfrm>
            <a:off x="5960437" y="189651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13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75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상세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/ UX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B4E670-882D-44B5-B0FC-9EAE6AD54DA5}"/>
              </a:ext>
            </a:extLst>
          </p:cNvPr>
          <p:cNvSpPr>
            <a:spLocks noChangeAspect="1"/>
          </p:cNvSpPr>
          <p:nvPr/>
        </p:nvSpPr>
        <p:spPr>
          <a:xfrm>
            <a:off x="183600" y="1309614"/>
            <a:ext cx="6446982" cy="42387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E53524-8E70-45DE-BA21-6B6B3B4F2A5E}"/>
              </a:ext>
            </a:extLst>
          </p:cNvPr>
          <p:cNvSpPr/>
          <p:nvPr/>
        </p:nvSpPr>
        <p:spPr>
          <a:xfrm>
            <a:off x="184727" y="877269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</a:t>
            </a:r>
            <a:r>
              <a:rPr lang="ko-KR" altLang="en-US" sz="1500" b="1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3D6F20-7CFC-4D1F-BA17-DCFD7DB66B40}"/>
              </a:ext>
            </a:extLst>
          </p:cNvPr>
          <p:cNvSpPr/>
          <p:nvPr/>
        </p:nvSpPr>
        <p:spPr>
          <a:xfrm>
            <a:off x="477880" y="1464050"/>
            <a:ext cx="862648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FCCFB83-3CCA-4A6E-B50B-55D98CA2A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134570"/>
              </p:ext>
            </p:extLst>
          </p:nvPr>
        </p:nvGraphicFramePr>
        <p:xfrm>
          <a:off x="6720582" y="1145879"/>
          <a:ext cx="5309466" cy="4520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393">
                  <a:extLst>
                    <a:ext uri="{9D8B030D-6E8A-4147-A177-3AD203B41FA5}">
                      <a16:colId xmlns:a16="http://schemas.microsoft.com/office/drawing/2014/main" val="163069960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827167931"/>
                    </a:ext>
                  </a:extLst>
                </a:gridCol>
                <a:gridCol w="1403927">
                  <a:extLst>
                    <a:ext uri="{9D8B030D-6E8A-4147-A177-3AD203B41FA5}">
                      <a16:colId xmlns:a16="http://schemas.microsoft.com/office/drawing/2014/main" val="2454686300"/>
                    </a:ext>
                  </a:extLst>
                </a:gridCol>
                <a:gridCol w="2576946">
                  <a:extLst>
                    <a:ext uri="{9D8B030D-6E8A-4147-A177-3AD203B41FA5}">
                      <a16:colId xmlns:a16="http://schemas.microsoft.com/office/drawing/2014/main" val="35007974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요소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28103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Image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레벨업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“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레벨업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텍스트를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346866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Slider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+ Text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 레벨 및 경험치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선택한 캐릭터의 현재 레벨과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경험치량을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표시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현재 레벨과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경험치량의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값은 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Text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로 표기하고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경험치량은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프로그래스바로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추가로 표시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$”{</a:t>
                      </a:r>
                      <a:r>
                        <a:rPr lang="en-US" altLang="ko-KR" sz="900" b="0" dirty="0" err="1">
                          <a:solidFill>
                            <a:srgbClr val="FF0000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characterExp_current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en-US" altLang="ko-KR" sz="900" b="0" dirty="0" err="1">
                          <a:solidFill>
                            <a:srgbClr val="FF0000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characterExp_forNextLevel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}”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013645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Image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+ Text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스탯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선택한 캐릭터의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스탯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수치 표기와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스탯의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아이콘 표시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[</a:t>
                      </a:r>
                      <a:r>
                        <a:rPr lang="en-US" altLang="ko-KR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hlinkClick r:id="rId3" action="ppaction://hlinksldjump"/>
                        </a:rPr>
                        <a:t>CharacterStat</a:t>
                      </a:r>
                      <a:r>
                        <a:rPr lang="en-US" altLang="ko-KR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]</a:t>
                      </a:r>
                      <a:r>
                        <a:rPr lang="ko-KR" altLang="en-US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테이블 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563782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Image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강화 재료 선택 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“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강화 재료 선택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텍스트를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805517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5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Button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자동 넣기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 레벨업에 사용할 재료를 자동으로 선택해 주는 버튼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강화 재료 선택 우선순위 기준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: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현재 설정된 강화 재료의 등급 범위 내에서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가장 등급이 낮은 재료부터 선택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61805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77B2312-2D18-4E64-966C-7DABD1C9F5C7}"/>
              </a:ext>
            </a:extLst>
          </p:cNvPr>
          <p:cNvSpPr/>
          <p:nvPr/>
        </p:nvSpPr>
        <p:spPr>
          <a:xfrm>
            <a:off x="5975927" y="1425441"/>
            <a:ext cx="299978" cy="419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2E9750-BA8E-4826-8DDA-F40F5DF0DA54}"/>
              </a:ext>
            </a:extLst>
          </p:cNvPr>
          <p:cNvSpPr/>
          <p:nvPr/>
        </p:nvSpPr>
        <p:spPr>
          <a:xfrm>
            <a:off x="639625" y="1844880"/>
            <a:ext cx="1206930" cy="279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32D197-4DE2-438B-83C5-425D5E642089}"/>
              </a:ext>
            </a:extLst>
          </p:cNvPr>
          <p:cNvSpPr/>
          <p:nvPr/>
        </p:nvSpPr>
        <p:spPr>
          <a:xfrm>
            <a:off x="639625" y="2158784"/>
            <a:ext cx="1206930" cy="500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AFB42B-6A5F-4991-88B7-67EE011A847D}"/>
              </a:ext>
            </a:extLst>
          </p:cNvPr>
          <p:cNvSpPr/>
          <p:nvPr/>
        </p:nvSpPr>
        <p:spPr>
          <a:xfrm>
            <a:off x="982638" y="3917722"/>
            <a:ext cx="520903" cy="148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0DE510-5AAB-4C9E-BB24-20040B30AE50}"/>
              </a:ext>
            </a:extLst>
          </p:cNvPr>
          <p:cNvSpPr/>
          <p:nvPr/>
        </p:nvSpPr>
        <p:spPr>
          <a:xfrm>
            <a:off x="639625" y="4083281"/>
            <a:ext cx="1206930" cy="1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3CADC8-FED7-4CA9-ABF9-55158FC92CCE}"/>
              </a:ext>
            </a:extLst>
          </p:cNvPr>
          <p:cNvSpPr/>
          <p:nvPr/>
        </p:nvSpPr>
        <p:spPr>
          <a:xfrm>
            <a:off x="616449" y="4263281"/>
            <a:ext cx="1253279" cy="361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15E248-D4B2-43A2-A965-62208868CB2C}"/>
              </a:ext>
            </a:extLst>
          </p:cNvPr>
          <p:cNvSpPr/>
          <p:nvPr/>
        </p:nvSpPr>
        <p:spPr>
          <a:xfrm>
            <a:off x="455420" y="4804976"/>
            <a:ext cx="1567344" cy="39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EA6931-7D29-4D27-B438-33FD384FA7E0}"/>
              </a:ext>
            </a:extLst>
          </p:cNvPr>
          <p:cNvSpPr/>
          <p:nvPr/>
        </p:nvSpPr>
        <p:spPr>
          <a:xfrm>
            <a:off x="2983344" y="1948873"/>
            <a:ext cx="1253279" cy="2983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F56239-E912-4E86-A220-FECDA35AB36F}"/>
              </a:ext>
            </a:extLst>
          </p:cNvPr>
          <p:cNvSpPr>
            <a:spLocks noChangeAspect="1"/>
          </p:cNvSpPr>
          <p:nvPr/>
        </p:nvSpPr>
        <p:spPr>
          <a:xfrm>
            <a:off x="387880" y="135553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25CEDF1-E560-495C-B5AE-C7BC4D858DFF}"/>
              </a:ext>
            </a:extLst>
          </p:cNvPr>
          <p:cNvSpPr>
            <a:spLocks noChangeAspect="1"/>
          </p:cNvSpPr>
          <p:nvPr/>
        </p:nvSpPr>
        <p:spPr>
          <a:xfrm>
            <a:off x="1765445" y="17069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014DA2-A021-41CB-8A65-4FB54B6DA201}"/>
              </a:ext>
            </a:extLst>
          </p:cNvPr>
          <p:cNvSpPr>
            <a:spLocks noChangeAspect="1"/>
          </p:cNvSpPr>
          <p:nvPr/>
        </p:nvSpPr>
        <p:spPr>
          <a:xfrm>
            <a:off x="477880" y="211640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BC8216-DD0E-4692-84B7-182C9295A810}"/>
              </a:ext>
            </a:extLst>
          </p:cNvPr>
          <p:cNvSpPr>
            <a:spLocks noChangeAspect="1"/>
          </p:cNvSpPr>
          <p:nvPr/>
        </p:nvSpPr>
        <p:spPr>
          <a:xfrm>
            <a:off x="2870171" y="185887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FA931B-20D2-41CD-B4B5-FE82EE7E545B}"/>
              </a:ext>
            </a:extLst>
          </p:cNvPr>
          <p:cNvSpPr>
            <a:spLocks noChangeAspect="1"/>
          </p:cNvSpPr>
          <p:nvPr/>
        </p:nvSpPr>
        <p:spPr>
          <a:xfrm>
            <a:off x="836052" y="377747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099A6C-0CF6-4B00-AA60-B2800E0E1589}"/>
              </a:ext>
            </a:extLst>
          </p:cNvPr>
          <p:cNvSpPr>
            <a:spLocks noChangeAspect="1"/>
          </p:cNvSpPr>
          <p:nvPr/>
        </p:nvSpPr>
        <p:spPr>
          <a:xfrm>
            <a:off x="516013" y="400137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4FB04D-343D-40D6-A04B-C49C0866EFFE}"/>
              </a:ext>
            </a:extLst>
          </p:cNvPr>
          <p:cNvSpPr>
            <a:spLocks noChangeAspect="1"/>
          </p:cNvSpPr>
          <p:nvPr/>
        </p:nvSpPr>
        <p:spPr>
          <a:xfrm>
            <a:off x="459224" y="420725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E8A2DCC-399E-4DB5-BB9B-41834A79DBF4}"/>
              </a:ext>
            </a:extLst>
          </p:cNvPr>
          <p:cNvSpPr>
            <a:spLocks noChangeAspect="1"/>
          </p:cNvSpPr>
          <p:nvPr/>
        </p:nvSpPr>
        <p:spPr>
          <a:xfrm>
            <a:off x="336013" y="469306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70C85C2-060C-4259-A665-10E20B24F1CD}"/>
              </a:ext>
            </a:extLst>
          </p:cNvPr>
          <p:cNvSpPr>
            <a:spLocks noChangeAspect="1"/>
          </p:cNvSpPr>
          <p:nvPr/>
        </p:nvSpPr>
        <p:spPr>
          <a:xfrm>
            <a:off x="5818702" y="133544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015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상세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/ UX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B4E670-882D-44B5-B0FC-9EAE6AD54DA5}"/>
              </a:ext>
            </a:extLst>
          </p:cNvPr>
          <p:cNvSpPr>
            <a:spLocks noChangeAspect="1"/>
          </p:cNvSpPr>
          <p:nvPr/>
        </p:nvSpPr>
        <p:spPr>
          <a:xfrm>
            <a:off x="183600" y="1309614"/>
            <a:ext cx="6446982" cy="42387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E53524-8E70-45DE-BA21-6B6B3B4F2A5E}"/>
              </a:ext>
            </a:extLst>
          </p:cNvPr>
          <p:cNvSpPr/>
          <p:nvPr/>
        </p:nvSpPr>
        <p:spPr>
          <a:xfrm>
            <a:off x="184727" y="877269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</a:t>
            </a:r>
            <a:r>
              <a:rPr lang="ko-KR" altLang="en-US" sz="1500" b="1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3D6F20-7CFC-4D1F-BA17-DCFD7DB66B40}"/>
              </a:ext>
            </a:extLst>
          </p:cNvPr>
          <p:cNvSpPr/>
          <p:nvPr/>
        </p:nvSpPr>
        <p:spPr>
          <a:xfrm>
            <a:off x="477880" y="1464050"/>
            <a:ext cx="862648" cy="3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FCCFB83-3CCA-4A6E-B50B-55D98CA2A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525657"/>
              </p:ext>
            </p:extLst>
          </p:nvPr>
        </p:nvGraphicFramePr>
        <p:xfrm>
          <a:off x="6721200" y="1968839"/>
          <a:ext cx="5309466" cy="273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393">
                  <a:extLst>
                    <a:ext uri="{9D8B030D-6E8A-4147-A177-3AD203B41FA5}">
                      <a16:colId xmlns:a16="http://schemas.microsoft.com/office/drawing/2014/main" val="163069960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827167931"/>
                    </a:ext>
                  </a:extLst>
                </a:gridCol>
                <a:gridCol w="1403927">
                  <a:extLst>
                    <a:ext uri="{9D8B030D-6E8A-4147-A177-3AD203B41FA5}">
                      <a16:colId xmlns:a16="http://schemas.microsoft.com/office/drawing/2014/main" val="2454686300"/>
                    </a:ext>
                  </a:extLst>
                </a:gridCol>
                <a:gridCol w="2576946">
                  <a:extLst>
                    <a:ext uri="{9D8B030D-6E8A-4147-A177-3AD203B41FA5}">
                      <a16:colId xmlns:a16="http://schemas.microsoft.com/office/drawing/2014/main" val="35007974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요소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28103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강화 재료 선택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 레벨업에 사용할 재료를 수동으로 선택할 수 있는 버튼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rgbClr val="00FF00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초급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84FF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중급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8600FF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고급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D1CC00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특급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”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개 종류에 맞게 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개의 버튼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0539955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Button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레벨업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선택된 강화 재료를 사용하여 캐릭터의 경험치 및 레벨을 성장시킬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3927665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8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Image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 이미지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스프라이트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현재 선택한 캐릭터의 이미지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스프라이트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3582073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9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Button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버튼 클릭 시 캐릭터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레벨업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UI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비활성화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46871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77B2312-2D18-4E64-966C-7DABD1C9F5C7}"/>
              </a:ext>
            </a:extLst>
          </p:cNvPr>
          <p:cNvSpPr/>
          <p:nvPr/>
        </p:nvSpPr>
        <p:spPr>
          <a:xfrm>
            <a:off x="5975927" y="1425441"/>
            <a:ext cx="299978" cy="419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2E9750-BA8E-4826-8DDA-F40F5DF0DA54}"/>
              </a:ext>
            </a:extLst>
          </p:cNvPr>
          <p:cNvSpPr/>
          <p:nvPr/>
        </p:nvSpPr>
        <p:spPr>
          <a:xfrm>
            <a:off x="639625" y="1844880"/>
            <a:ext cx="1206930" cy="279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32D197-4DE2-438B-83C5-425D5E642089}"/>
              </a:ext>
            </a:extLst>
          </p:cNvPr>
          <p:cNvSpPr/>
          <p:nvPr/>
        </p:nvSpPr>
        <p:spPr>
          <a:xfrm>
            <a:off x="639625" y="2158784"/>
            <a:ext cx="1206930" cy="500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AFB42B-6A5F-4991-88B7-67EE011A847D}"/>
              </a:ext>
            </a:extLst>
          </p:cNvPr>
          <p:cNvSpPr/>
          <p:nvPr/>
        </p:nvSpPr>
        <p:spPr>
          <a:xfrm>
            <a:off x="982638" y="3917722"/>
            <a:ext cx="520903" cy="148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0DE510-5AAB-4C9E-BB24-20040B30AE50}"/>
              </a:ext>
            </a:extLst>
          </p:cNvPr>
          <p:cNvSpPr/>
          <p:nvPr/>
        </p:nvSpPr>
        <p:spPr>
          <a:xfrm>
            <a:off x="639625" y="4083281"/>
            <a:ext cx="1206930" cy="1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3CADC8-FED7-4CA9-ABF9-55158FC92CCE}"/>
              </a:ext>
            </a:extLst>
          </p:cNvPr>
          <p:cNvSpPr/>
          <p:nvPr/>
        </p:nvSpPr>
        <p:spPr>
          <a:xfrm>
            <a:off x="616449" y="4263281"/>
            <a:ext cx="1253279" cy="361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15E248-D4B2-43A2-A965-62208868CB2C}"/>
              </a:ext>
            </a:extLst>
          </p:cNvPr>
          <p:cNvSpPr/>
          <p:nvPr/>
        </p:nvSpPr>
        <p:spPr>
          <a:xfrm>
            <a:off x="455420" y="4804976"/>
            <a:ext cx="1567344" cy="39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EA6931-7D29-4D27-B438-33FD384FA7E0}"/>
              </a:ext>
            </a:extLst>
          </p:cNvPr>
          <p:cNvSpPr/>
          <p:nvPr/>
        </p:nvSpPr>
        <p:spPr>
          <a:xfrm>
            <a:off x="2983344" y="1948873"/>
            <a:ext cx="1253279" cy="2983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F56239-E912-4E86-A220-FECDA35AB36F}"/>
              </a:ext>
            </a:extLst>
          </p:cNvPr>
          <p:cNvSpPr>
            <a:spLocks noChangeAspect="1"/>
          </p:cNvSpPr>
          <p:nvPr/>
        </p:nvSpPr>
        <p:spPr>
          <a:xfrm>
            <a:off x="387880" y="135553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25CEDF1-E560-495C-B5AE-C7BC4D858DFF}"/>
              </a:ext>
            </a:extLst>
          </p:cNvPr>
          <p:cNvSpPr>
            <a:spLocks noChangeAspect="1"/>
          </p:cNvSpPr>
          <p:nvPr/>
        </p:nvSpPr>
        <p:spPr>
          <a:xfrm>
            <a:off x="1765445" y="170694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014DA2-A021-41CB-8A65-4FB54B6DA201}"/>
              </a:ext>
            </a:extLst>
          </p:cNvPr>
          <p:cNvSpPr>
            <a:spLocks noChangeAspect="1"/>
          </p:cNvSpPr>
          <p:nvPr/>
        </p:nvSpPr>
        <p:spPr>
          <a:xfrm>
            <a:off x="477880" y="211640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BC8216-DD0E-4692-84B7-182C9295A810}"/>
              </a:ext>
            </a:extLst>
          </p:cNvPr>
          <p:cNvSpPr>
            <a:spLocks noChangeAspect="1"/>
          </p:cNvSpPr>
          <p:nvPr/>
        </p:nvSpPr>
        <p:spPr>
          <a:xfrm>
            <a:off x="2870171" y="185887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FA931B-20D2-41CD-B4B5-FE82EE7E545B}"/>
              </a:ext>
            </a:extLst>
          </p:cNvPr>
          <p:cNvSpPr>
            <a:spLocks noChangeAspect="1"/>
          </p:cNvSpPr>
          <p:nvPr/>
        </p:nvSpPr>
        <p:spPr>
          <a:xfrm>
            <a:off x="836052" y="377747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099A6C-0CF6-4B00-AA60-B2800E0E1589}"/>
              </a:ext>
            </a:extLst>
          </p:cNvPr>
          <p:cNvSpPr>
            <a:spLocks noChangeAspect="1"/>
          </p:cNvSpPr>
          <p:nvPr/>
        </p:nvSpPr>
        <p:spPr>
          <a:xfrm>
            <a:off x="516013" y="400137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4FB04D-343D-40D6-A04B-C49C0866EFFE}"/>
              </a:ext>
            </a:extLst>
          </p:cNvPr>
          <p:cNvSpPr>
            <a:spLocks noChangeAspect="1"/>
          </p:cNvSpPr>
          <p:nvPr/>
        </p:nvSpPr>
        <p:spPr>
          <a:xfrm>
            <a:off x="459224" y="420725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E8A2DCC-399E-4DB5-BB9B-41834A79DBF4}"/>
              </a:ext>
            </a:extLst>
          </p:cNvPr>
          <p:cNvSpPr>
            <a:spLocks noChangeAspect="1"/>
          </p:cNvSpPr>
          <p:nvPr/>
        </p:nvSpPr>
        <p:spPr>
          <a:xfrm>
            <a:off x="336013" y="469306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70C85C2-060C-4259-A665-10E20B24F1CD}"/>
              </a:ext>
            </a:extLst>
          </p:cNvPr>
          <p:cNvSpPr>
            <a:spLocks noChangeAspect="1"/>
          </p:cNvSpPr>
          <p:nvPr/>
        </p:nvSpPr>
        <p:spPr>
          <a:xfrm>
            <a:off x="5818702" y="133544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47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상세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/ UX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B4E670-882D-44B5-B0FC-9EAE6AD54DA5}"/>
              </a:ext>
            </a:extLst>
          </p:cNvPr>
          <p:cNvSpPr>
            <a:spLocks noChangeAspect="1"/>
          </p:cNvSpPr>
          <p:nvPr/>
        </p:nvSpPr>
        <p:spPr>
          <a:xfrm>
            <a:off x="183600" y="1309614"/>
            <a:ext cx="6446982" cy="42387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E53524-8E70-45DE-BA21-6B6B3B4F2A5E}"/>
              </a:ext>
            </a:extLst>
          </p:cNvPr>
          <p:cNvSpPr/>
          <p:nvPr/>
        </p:nvSpPr>
        <p:spPr>
          <a:xfrm>
            <a:off x="184727" y="877269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</a:t>
            </a:r>
            <a:r>
              <a:rPr lang="ko-KR" altLang="en-US" sz="1500" b="1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</a:t>
            </a:r>
            <a:r>
              <a:rPr lang="ko-KR" altLang="en-US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완료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3D6F20-7CFC-4D1F-BA17-DCFD7DB66B40}"/>
              </a:ext>
            </a:extLst>
          </p:cNvPr>
          <p:cNvSpPr/>
          <p:nvPr/>
        </p:nvSpPr>
        <p:spPr>
          <a:xfrm>
            <a:off x="183600" y="1309614"/>
            <a:ext cx="6446982" cy="4238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AB6D918-D401-49F3-8E51-2849A517A6E3}"/>
              </a:ext>
            </a:extLst>
          </p:cNvPr>
          <p:cNvSpPr>
            <a:spLocks noChangeAspect="1"/>
          </p:cNvSpPr>
          <p:nvPr/>
        </p:nvSpPr>
        <p:spPr>
          <a:xfrm>
            <a:off x="92982" y="12216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C42B6E-91A8-4024-AC5B-5A21F5D2BF5F}"/>
              </a:ext>
            </a:extLst>
          </p:cNvPr>
          <p:cNvSpPr/>
          <p:nvPr/>
        </p:nvSpPr>
        <p:spPr>
          <a:xfrm>
            <a:off x="3054290" y="2295524"/>
            <a:ext cx="946209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09D7D3-7938-47C9-A7C8-0565719CF3A8}"/>
              </a:ext>
            </a:extLst>
          </p:cNvPr>
          <p:cNvSpPr/>
          <p:nvPr/>
        </p:nvSpPr>
        <p:spPr>
          <a:xfrm>
            <a:off x="2662106" y="3203618"/>
            <a:ext cx="1890843" cy="772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369DABE-F408-41BA-8185-D6EA8BA3ECAE}"/>
              </a:ext>
            </a:extLst>
          </p:cNvPr>
          <p:cNvSpPr>
            <a:spLocks noChangeAspect="1"/>
          </p:cNvSpPr>
          <p:nvPr/>
        </p:nvSpPr>
        <p:spPr>
          <a:xfrm>
            <a:off x="2527416" y="310345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7CA54DF-F946-4356-AF6E-564E8BC6DCEA}"/>
              </a:ext>
            </a:extLst>
          </p:cNvPr>
          <p:cNvSpPr>
            <a:spLocks noChangeAspect="1"/>
          </p:cNvSpPr>
          <p:nvPr/>
        </p:nvSpPr>
        <p:spPr>
          <a:xfrm>
            <a:off x="2918981" y="2161534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2D84B3-57B7-4A26-A2BE-5FC930EE91B9}"/>
              </a:ext>
            </a:extLst>
          </p:cNvPr>
          <p:cNvSpPr/>
          <p:nvPr/>
        </p:nvSpPr>
        <p:spPr>
          <a:xfrm>
            <a:off x="2752725" y="2640680"/>
            <a:ext cx="1676400" cy="552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E5D46F0-D03A-458A-BD36-0F150F5BC929}"/>
              </a:ext>
            </a:extLst>
          </p:cNvPr>
          <p:cNvSpPr>
            <a:spLocks noChangeAspect="1"/>
          </p:cNvSpPr>
          <p:nvPr/>
        </p:nvSpPr>
        <p:spPr>
          <a:xfrm>
            <a:off x="2641383" y="255269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77DB48-1E09-4A93-9125-D18D7F5D45DC}"/>
              </a:ext>
            </a:extLst>
          </p:cNvPr>
          <p:cNvSpPr/>
          <p:nvPr/>
        </p:nvSpPr>
        <p:spPr>
          <a:xfrm>
            <a:off x="3118870" y="4063764"/>
            <a:ext cx="944110" cy="318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빈 곳을 터치해 닫기</a:t>
            </a:r>
            <a:endParaRPr lang="ko-KR" altLang="en-US" sz="7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0A7A96-31E4-430B-B12F-0063097E62A5}"/>
              </a:ext>
            </a:extLst>
          </p:cNvPr>
          <p:cNvSpPr>
            <a:spLocks noChangeAspect="1"/>
          </p:cNvSpPr>
          <p:nvPr/>
        </p:nvSpPr>
        <p:spPr>
          <a:xfrm>
            <a:off x="2974036" y="398594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3DF569B-8995-4805-A290-D1903B624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16743"/>
              </p:ext>
            </p:extLst>
          </p:nvPr>
        </p:nvGraphicFramePr>
        <p:xfrm>
          <a:off x="6721200" y="1309614"/>
          <a:ext cx="5309466" cy="40314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393">
                  <a:extLst>
                    <a:ext uri="{9D8B030D-6E8A-4147-A177-3AD203B41FA5}">
                      <a16:colId xmlns:a16="http://schemas.microsoft.com/office/drawing/2014/main" val="163069960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827167931"/>
                    </a:ext>
                  </a:extLst>
                </a:gridCol>
                <a:gridCol w="1403927">
                  <a:extLst>
                    <a:ext uri="{9D8B030D-6E8A-4147-A177-3AD203B41FA5}">
                      <a16:colId xmlns:a16="http://schemas.microsoft.com/office/drawing/2014/main" val="2454686300"/>
                    </a:ext>
                  </a:extLst>
                </a:gridCol>
                <a:gridCol w="2576946">
                  <a:extLst>
                    <a:ext uri="{9D8B030D-6E8A-4147-A177-3AD203B41FA5}">
                      <a16:colId xmlns:a16="http://schemas.microsoft.com/office/drawing/2014/main" val="35007974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요소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28103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Button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+ Panel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레벨업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성공 패널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캐릭터가 레벨업을 한 경우 반투명도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70%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의 검정색 패널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클릭 시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레벨업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완료 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UI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가 비활성화 되는 버튼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0539955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Image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레벨업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성공 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“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레벨 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UP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성공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텍스트를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3927665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Image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+ Text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변경된 레벨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좌측에 기존 레벨 우측에 변경된 레벨 표기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화살표 이미지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스프라이트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현재 도달 가능한 최대 레벨에 도달했을 경우 변경된 레벨 우측 상단에 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MAX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이미지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스프라이트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표기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3582073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Image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+ Text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변경된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스탯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캐릭터의 기존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스탯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수치와 변경된 </a:t>
                      </a: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스탯의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수치를 표기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[</a:t>
                      </a:r>
                      <a:r>
                        <a:rPr lang="en-US" altLang="ko-KR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hlinkClick r:id="rId3" action="ppaction://hlinksldjump"/>
                        </a:rPr>
                        <a:t>CharacterStat</a:t>
                      </a:r>
                      <a:r>
                        <a:rPr lang="en-US" altLang="ko-KR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]</a:t>
                      </a:r>
                      <a:r>
                        <a:rPr lang="ko-KR" altLang="en-US" sz="9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테이블 참조</a:t>
                      </a:r>
                      <a:endParaRPr lang="en-US" altLang="ko-KR" sz="9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9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스탯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아이콘 표시</a:t>
                      </a:r>
                      <a:endParaRPr lang="en-US" altLang="ko-KR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4687134"/>
                  </a:ext>
                </a:extLst>
              </a:tr>
              <a:tr h="372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5</a:t>
                      </a:r>
                      <a:endParaRPr lang="ko-KR" altLang="en-US" sz="13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Image</a:t>
                      </a:r>
                      <a:endParaRPr lang="ko-KR" altLang="en-US" sz="12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닫기 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“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빈 곳을 터치해 닫기</a:t>
                      </a:r>
                      <a:r>
                        <a:rPr lang="en-US" altLang="ko-KR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텍스트를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49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392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07D8E4-50EB-4154-AD32-C9625B186981}"/>
              </a:ext>
            </a:extLst>
          </p:cNvPr>
          <p:cNvSpPr>
            <a:spLocks noChangeAspect="1"/>
          </p:cNvSpPr>
          <p:nvPr/>
        </p:nvSpPr>
        <p:spPr>
          <a:xfrm>
            <a:off x="868220" y="1510354"/>
            <a:ext cx="5162360" cy="340801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F687CB-5C29-49E6-B167-E77A0ECBDD0B}"/>
              </a:ext>
            </a:extLst>
          </p:cNvPr>
          <p:cNvSpPr>
            <a:spLocks noChangeAspect="1"/>
          </p:cNvSpPr>
          <p:nvPr/>
        </p:nvSpPr>
        <p:spPr>
          <a:xfrm>
            <a:off x="1320035" y="4485219"/>
            <a:ext cx="1173784" cy="299218"/>
          </a:xfrm>
          <a:prstGeom prst="rect">
            <a:avLst/>
          </a:prstGeom>
          <a:blipFill>
            <a:blip r:embed="rId4"/>
            <a:stretch>
              <a:fillRect l="139" r="139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4ED43A-FF85-412B-9B16-06D9B98C7AB0}"/>
              </a:ext>
            </a:extLst>
          </p:cNvPr>
          <p:cNvSpPr/>
          <p:nvPr/>
        </p:nvSpPr>
        <p:spPr>
          <a:xfrm>
            <a:off x="1320034" y="4485219"/>
            <a:ext cx="1173785" cy="299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19968A-2074-413B-A8BB-84C5A76E9022}"/>
              </a:ext>
            </a:extLst>
          </p:cNvPr>
          <p:cNvSpPr>
            <a:spLocks noChangeAspect="1"/>
          </p:cNvSpPr>
          <p:nvPr/>
        </p:nvSpPr>
        <p:spPr>
          <a:xfrm>
            <a:off x="6156038" y="1524208"/>
            <a:ext cx="5162360" cy="3394156"/>
          </a:xfrm>
          <a:prstGeom prst="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50000"/>
                      </a14:imgEffect>
                      <a14:imgEffect>
                        <a14:brightnessContrast brigh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9831A1-CBB7-4EEB-8AE3-88F597D49628}"/>
              </a:ext>
            </a:extLst>
          </p:cNvPr>
          <p:cNvSpPr>
            <a:spLocks noChangeAspect="1"/>
          </p:cNvSpPr>
          <p:nvPr/>
        </p:nvSpPr>
        <p:spPr>
          <a:xfrm>
            <a:off x="6557819" y="3777673"/>
            <a:ext cx="1228437" cy="6096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BC494D-F474-43BB-B112-6CED90831E5A}"/>
              </a:ext>
            </a:extLst>
          </p:cNvPr>
          <p:cNvSpPr/>
          <p:nvPr/>
        </p:nvSpPr>
        <p:spPr>
          <a:xfrm>
            <a:off x="6557818" y="3788162"/>
            <a:ext cx="1228437" cy="609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5BC02B10-60D9-4FA2-8EE1-BE6FC3D86357}"/>
              </a:ext>
            </a:extLst>
          </p:cNvPr>
          <p:cNvSpPr/>
          <p:nvPr/>
        </p:nvSpPr>
        <p:spPr>
          <a:xfrm>
            <a:off x="868220" y="4932000"/>
            <a:ext cx="2586181" cy="341057"/>
          </a:xfrm>
          <a:prstGeom prst="homePlate">
            <a:avLst/>
          </a:prstGeom>
          <a:solidFill>
            <a:srgbClr val="8A9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01.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캐릭터 화면에서 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버튼 클릭</a:t>
            </a: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3ABBF6E8-5C2F-4B6C-8289-46186A55E66B}"/>
              </a:ext>
            </a:extLst>
          </p:cNvPr>
          <p:cNvSpPr/>
          <p:nvPr/>
        </p:nvSpPr>
        <p:spPr>
          <a:xfrm>
            <a:off x="6156038" y="4932000"/>
            <a:ext cx="2586181" cy="341057"/>
          </a:xfrm>
          <a:prstGeom prst="homePlate">
            <a:avLst/>
          </a:prstGeom>
          <a:solidFill>
            <a:srgbClr val="8A9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02.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사용할 경험치 재료 넣기 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or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자동 넣기</a:t>
            </a:r>
          </a:p>
        </p:txBody>
      </p:sp>
    </p:spTree>
    <p:extLst>
      <p:ext uri="{BB962C8B-B14F-4D97-AF65-F5344CB8AC3E}">
        <p14:creationId xmlns:p14="http://schemas.microsoft.com/office/powerpoint/2010/main" val="3555578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07D8E4-50EB-4154-AD32-C9625B186981}"/>
              </a:ext>
            </a:extLst>
          </p:cNvPr>
          <p:cNvSpPr>
            <a:spLocks noChangeAspect="1"/>
          </p:cNvSpPr>
          <p:nvPr/>
        </p:nvSpPr>
        <p:spPr>
          <a:xfrm>
            <a:off x="868220" y="1510354"/>
            <a:ext cx="5162360" cy="340801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42BACE4D-1D3E-47D7-A2A2-549A482267F7}"/>
              </a:ext>
            </a:extLst>
          </p:cNvPr>
          <p:cNvSpPr/>
          <p:nvPr/>
        </p:nvSpPr>
        <p:spPr>
          <a:xfrm>
            <a:off x="868220" y="4933580"/>
            <a:ext cx="2586181" cy="341057"/>
          </a:xfrm>
          <a:prstGeom prst="homePlate">
            <a:avLst/>
          </a:prstGeom>
          <a:solidFill>
            <a:srgbClr val="8A9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03.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재료 지정 완료 상태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19968A-2074-413B-A8BB-84C5A76E9022}"/>
              </a:ext>
            </a:extLst>
          </p:cNvPr>
          <p:cNvSpPr>
            <a:spLocks noChangeAspect="1"/>
          </p:cNvSpPr>
          <p:nvPr/>
        </p:nvSpPr>
        <p:spPr>
          <a:xfrm>
            <a:off x="6156038" y="1524208"/>
            <a:ext cx="5162360" cy="33941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FB0931D0-C93C-486C-A81A-DE1C5B36B07F}"/>
              </a:ext>
            </a:extLst>
          </p:cNvPr>
          <p:cNvSpPr/>
          <p:nvPr/>
        </p:nvSpPr>
        <p:spPr>
          <a:xfrm>
            <a:off x="6156038" y="4933580"/>
            <a:ext cx="2586181" cy="341057"/>
          </a:xfrm>
          <a:prstGeom prst="homePlate">
            <a:avLst/>
          </a:prstGeom>
          <a:solidFill>
            <a:srgbClr val="8A9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04.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버튼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7EBE58-83A6-41E7-BEFE-39517EE18DBD}"/>
              </a:ext>
            </a:extLst>
          </p:cNvPr>
          <p:cNvSpPr>
            <a:spLocks noChangeAspect="1"/>
          </p:cNvSpPr>
          <p:nvPr/>
        </p:nvSpPr>
        <p:spPr>
          <a:xfrm>
            <a:off x="1256146" y="3754678"/>
            <a:ext cx="1228437" cy="609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D781-A002-4B14-8B47-D35BA829EE29}"/>
              </a:ext>
            </a:extLst>
          </p:cNvPr>
          <p:cNvSpPr>
            <a:spLocks noChangeAspect="1"/>
          </p:cNvSpPr>
          <p:nvPr/>
        </p:nvSpPr>
        <p:spPr>
          <a:xfrm>
            <a:off x="1177636" y="1866627"/>
            <a:ext cx="1445491" cy="64856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A14FED-844C-4B8C-B1A7-EA48DF111058}"/>
              </a:ext>
            </a:extLst>
          </p:cNvPr>
          <p:cNvSpPr/>
          <p:nvPr/>
        </p:nvSpPr>
        <p:spPr>
          <a:xfrm>
            <a:off x="1256146" y="3754678"/>
            <a:ext cx="1228437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6C625-9891-4B93-BDEF-A898C6F2D8D7}"/>
              </a:ext>
            </a:extLst>
          </p:cNvPr>
          <p:cNvSpPr/>
          <p:nvPr/>
        </p:nvSpPr>
        <p:spPr>
          <a:xfrm>
            <a:off x="1177636" y="1866627"/>
            <a:ext cx="1445491" cy="648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23BF3E-C39A-4ABC-A75A-3875DD684105}"/>
              </a:ext>
            </a:extLst>
          </p:cNvPr>
          <p:cNvSpPr>
            <a:spLocks noChangeAspect="1"/>
          </p:cNvSpPr>
          <p:nvPr/>
        </p:nvSpPr>
        <p:spPr>
          <a:xfrm>
            <a:off x="6446980" y="4577307"/>
            <a:ext cx="1450109" cy="20712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BC494D-F474-43BB-B112-6CED90831E5A}"/>
              </a:ext>
            </a:extLst>
          </p:cNvPr>
          <p:cNvSpPr/>
          <p:nvPr/>
        </p:nvSpPr>
        <p:spPr>
          <a:xfrm>
            <a:off x="6446980" y="4577307"/>
            <a:ext cx="1450109" cy="207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7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9DEE9E3-2F15-40E3-A77B-D75361574950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명조 캐릭터 </a:t>
            </a:r>
            <a:r>
              <a:rPr lang="ko-KR" altLang="en-US" sz="1600" b="1" dirty="0" err="1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레벨업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시스템 역기획서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6717F-8207-4F9E-A549-C743B11BAD93}"/>
              </a:ext>
            </a:extLst>
          </p:cNvPr>
          <p:cNvSpPr txBox="1"/>
          <p:nvPr/>
        </p:nvSpPr>
        <p:spPr>
          <a:xfrm>
            <a:off x="1576504" y="3945129"/>
            <a:ext cx="2304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시스템 정의</a:t>
            </a:r>
            <a:endParaRPr lang="en-US" altLang="ko-KR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 의도</a:t>
            </a:r>
            <a:endParaRPr lang="en-US" altLang="ko-KR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</a:t>
            </a:r>
            <a:r>
              <a:rPr lang="ko-KR" altLang="en-US" sz="11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시스템 개요</a:t>
            </a:r>
            <a:endParaRPr lang="en-US" altLang="ko-KR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시스템 구성 요소 정의</a:t>
            </a:r>
            <a:endParaRPr lang="en-US" altLang="ko-KR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971788-C9FB-40D7-9882-609ECB0289C7}"/>
              </a:ext>
            </a:extLst>
          </p:cNvPr>
          <p:cNvSpPr/>
          <p:nvPr/>
        </p:nvSpPr>
        <p:spPr>
          <a:xfrm>
            <a:off x="1576504" y="3600765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01. </a:t>
            </a:r>
            <a:r>
              <a:rPr lang="ko-KR" altLang="en-US" sz="11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개요</a:t>
            </a:r>
            <a:endParaRPr lang="en-US" altLang="ko-KR" sz="11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CD68D3-67A3-445B-B4EB-0A6CD73A9B01}"/>
              </a:ext>
            </a:extLst>
          </p:cNvPr>
          <p:cNvSpPr/>
          <p:nvPr/>
        </p:nvSpPr>
        <p:spPr>
          <a:xfrm>
            <a:off x="8311240" y="3600765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03. </a:t>
            </a:r>
            <a:r>
              <a:rPr lang="ko-KR" altLang="en-US" sz="11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플로우</a:t>
            </a:r>
            <a:endParaRPr lang="en-US" altLang="ko-KR" sz="11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8AB661-784A-4BDB-9C67-37602559E844}"/>
              </a:ext>
            </a:extLst>
          </p:cNvPr>
          <p:cNvSpPr/>
          <p:nvPr/>
        </p:nvSpPr>
        <p:spPr>
          <a:xfrm>
            <a:off x="4943872" y="3600765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02. </a:t>
            </a:r>
            <a:r>
              <a:rPr lang="ko-KR" altLang="en-US" sz="11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 상세</a:t>
            </a:r>
            <a:endParaRPr lang="en-US" altLang="ko-KR" sz="11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860E5-9128-4977-B2DC-7E90B80A9E60}"/>
              </a:ext>
            </a:extLst>
          </p:cNvPr>
          <p:cNvSpPr txBox="1"/>
          <p:nvPr/>
        </p:nvSpPr>
        <p:spPr>
          <a:xfrm>
            <a:off x="4943872" y="3945129"/>
            <a:ext cx="23042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시스템 규칙</a:t>
            </a:r>
            <a:endParaRPr lang="en-US" altLang="ko-KR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</a:t>
            </a:r>
            <a:endParaRPr lang="en-US" altLang="ko-KR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UI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523CB-23B4-4439-818F-244DEAB6E0A1}"/>
              </a:ext>
            </a:extLst>
          </p:cNvPr>
          <p:cNvSpPr txBox="1"/>
          <p:nvPr/>
        </p:nvSpPr>
        <p:spPr>
          <a:xfrm>
            <a:off x="8311240" y="3945129"/>
            <a:ext cx="230425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UI 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플로우</a:t>
            </a:r>
            <a:endParaRPr lang="en-US" altLang="ko-KR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플로우 차트</a:t>
            </a:r>
            <a:endParaRPr lang="en-US" altLang="ko-KR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C6AF16-1B0D-4FBC-A855-AB91D5A49B4F}"/>
              </a:ext>
            </a:extLst>
          </p:cNvPr>
          <p:cNvSpPr/>
          <p:nvPr/>
        </p:nvSpPr>
        <p:spPr>
          <a:xfrm>
            <a:off x="4943872" y="1096027"/>
            <a:ext cx="2304256" cy="23329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4EC6B8-5344-48D5-BE8A-045D1B3E3D57}"/>
              </a:ext>
            </a:extLst>
          </p:cNvPr>
          <p:cNvSpPr/>
          <p:nvPr/>
        </p:nvSpPr>
        <p:spPr>
          <a:xfrm>
            <a:off x="8311240" y="1030983"/>
            <a:ext cx="2304000" cy="2397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ABDA9-3BD9-4A7E-AAA7-C2A913124E2F}"/>
              </a:ext>
            </a:extLst>
          </p:cNvPr>
          <p:cNvSpPr/>
          <p:nvPr/>
        </p:nvSpPr>
        <p:spPr>
          <a:xfrm>
            <a:off x="1576760" y="1030983"/>
            <a:ext cx="2304256" cy="239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6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42BACE4D-1D3E-47D7-A2A2-549A482267F7}"/>
              </a:ext>
            </a:extLst>
          </p:cNvPr>
          <p:cNvSpPr/>
          <p:nvPr/>
        </p:nvSpPr>
        <p:spPr>
          <a:xfrm>
            <a:off x="868220" y="4932000"/>
            <a:ext cx="2586181" cy="341057"/>
          </a:xfrm>
          <a:prstGeom prst="homePlate">
            <a:avLst/>
          </a:prstGeom>
          <a:solidFill>
            <a:srgbClr val="8A9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05.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캐릭터 레벨이 상승하지 않은 경우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19968A-2074-413B-A8BB-84C5A76E9022}"/>
              </a:ext>
            </a:extLst>
          </p:cNvPr>
          <p:cNvSpPr>
            <a:spLocks noChangeAspect="1"/>
          </p:cNvSpPr>
          <p:nvPr/>
        </p:nvSpPr>
        <p:spPr>
          <a:xfrm>
            <a:off x="6156038" y="1524208"/>
            <a:ext cx="5162360" cy="33941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FB0931D0-C93C-486C-A81A-DE1C5B36B07F}"/>
              </a:ext>
            </a:extLst>
          </p:cNvPr>
          <p:cNvSpPr/>
          <p:nvPr/>
        </p:nvSpPr>
        <p:spPr>
          <a:xfrm>
            <a:off x="6156038" y="4932000"/>
            <a:ext cx="2586181" cy="341057"/>
          </a:xfrm>
          <a:prstGeom prst="homePlate">
            <a:avLst/>
          </a:prstGeom>
          <a:solidFill>
            <a:srgbClr val="8A9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06.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캐릭터 레벨이 상승한 경우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67017E-12F0-471D-B00C-6A544F5C6AC8}"/>
              </a:ext>
            </a:extLst>
          </p:cNvPr>
          <p:cNvSpPr txBox="1"/>
          <p:nvPr/>
        </p:nvSpPr>
        <p:spPr>
          <a:xfrm>
            <a:off x="868220" y="5245566"/>
            <a:ext cx="2586181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경험치 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프로그래스바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변화</a:t>
            </a:r>
            <a:endParaRPr lang="en-US" altLang="ko-KR" sz="1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446ADA-F3DF-4375-A955-F797CB671FA3}"/>
              </a:ext>
            </a:extLst>
          </p:cNvPr>
          <p:cNvSpPr txBox="1"/>
          <p:nvPr/>
        </p:nvSpPr>
        <p:spPr>
          <a:xfrm>
            <a:off x="6156038" y="5245566"/>
            <a:ext cx="2586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결과 팝업 창 표시</a:t>
            </a:r>
            <a:endParaRPr lang="en-US" altLang="ko-KR" sz="1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변화된 레벨 표시</a:t>
            </a:r>
            <a:endParaRPr lang="en-US" altLang="ko-KR" sz="1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변화된 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스탯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표시</a:t>
            </a:r>
            <a:endParaRPr lang="en-US" altLang="ko-KR" sz="1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8281D4B-5240-4340-85B8-E77FEC707C9B}"/>
              </a:ext>
            </a:extLst>
          </p:cNvPr>
          <p:cNvSpPr>
            <a:spLocks noChangeAspect="1"/>
          </p:cNvSpPr>
          <p:nvPr/>
        </p:nvSpPr>
        <p:spPr>
          <a:xfrm>
            <a:off x="868220" y="3437284"/>
            <a:ext cx="5162360" cy="14755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F27C23-4CD9-4B54-A9E1-F4C6603A8914}"/>
              </a:ext>
            </a:extLst>
          </p:cNvPr>
          <p:cNvSpPr>
            <a:spLocks noChangeAspect="1"/>
          </p:cNvSpPr>
          <p:nvPr/>
        </p:nvSpPr>
        <p:spPr>
          <a:xfrm>
            <a:off x="868220" y="1524208"/>
            <a:ext cx="5162360" cy="14755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170572F-8161-457E-8814-34076687C728}"/>
              </a:ext>
            </a:extLst>
          </p:cNvPr>
          <p:cNvSpPr/>
          <p:nvPr/>
        </p:nvSpPr>
        <p:spPr>
          <a:xfrm rot="5400000">
            <a:off x="3038381" y="2928323"/>
            <a:ext cx="822037" cy="585926"/>
          </a:xfrm>
          <a:prstGeom prst="rightArrow">
            <a:avLst/>
          </a:prstGeom>
          <a:solidFill>
            <a:srgbClr val="8A9BB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8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07D8E4-50EB-4154-AD32-C9625B186981}"/>
              </a:ext>
            </a:extLst>
          </p:cNvPr>
          <p:cNvSpPr>
            <a:spLocks noChangeAspect="1"/>
          </p:cNvSpPr>
          <p:nvPr/>
        </p:nvSpPr>
        <p:spPr>
          <a:xfrm>
            <a:off x="868220" y="1510354"/>
            <a:ext cx="5162360" cy="3394156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42BACE4D-1D3E-47D7-A2A2-549A482267F7}"/>
              </a:ext>
            </a:extLst>
          </p:cNvPr>
          <p:cNvSpPr/>
          <p:nvPr/>
        </p:nvSpPr>
        <p:spPr>
          <a:xfrm>
            <a:off x="868220" y="4921200"/>
            <a:ext cx="2586181" cy="341057"/>
          </a:xfrm>
          <a:prstGeom prst="homePlate">
            <a:avLst/>
          </a:prstGeom>
          <a:solidFill>
            <a:srgbClr val="8A9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07.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화면의 빈 곳을 터치해 돌아가기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19968A-2074-413B-A8BB-84C5A76E9022}"/>
              </a:ext>
            </a:extLst>
          </p:cNvPr>
          <p:cNvSpPr>
            <a:spLocks noChangeAspect="1"/>
          </p:cNvSpPr>
          <p:nvPr/>
        </p:nvSpPr>
        <p:spPr>
          <a:xfrm>
            <a:off x="6156038" y="1524208"/>
            <a:ext cx="5162360" cy="33941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FB0931D0-C93C-486C-A81A-DE1C5B36B07F}"/>
              </a:ext>
            </a:extLst>
          </p:cNvPr>
          <p:cNvSpPr/>
          <p:nvPr/>
        </p:nvSpPr>
        <p:spPr>
          <a:xfrm>
            <a:off x="6156038" y="4932000"/>
            <a:ext cx="2586181" cy="341057"/>
          </a:xfrm>
          <a:prstGeom prst="homePlate">
            <a:avLst/>
          </a:prstGeom>
          <a:solidFill>
            <a:srgbClr val="8A9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08.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캐릭터 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완료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A14FED-844C-4B8C-B1A7-EA48DF111058}"/>
              </a:ext>
            </a:extLst>
          </p:cNvPr>
          <p:cNvSpPr/>
          <p:nvPr/>
        </p:nvSpPr>
        <p:spPr>
          <a:xfrm>
            <a:off x="3142293" y="4373148"/>
            <a:ext cx="614216" cy="106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9904CF-E48D-41D1-91F8-3FD6F6730192}"/>
              </a:ext>
            </a:extLst>
          </p:cNvPr>
          <p:cNvSpPr>
            <a:spLocks noChangeAspect="1"/>
          </p:cNvSpPr>
          <p:nvPr/>
        </p:nvSpPr>
        <p:spPr>
          <a:xfrm>
            <a:off x="3142292" y="4373149"/>
            <a:ext cx="614216" cy="10656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D7871D-936D-4230-850C-C38E32514214}"/>
              </a:ext>
            </a:extLst>
          </p:cNvPr>
          <p:cNvSpPr txBox="1"/>
          <p:nvPr/>
        </p:nvSpPr>
        <p:spPr>
          <a:xfrm>
            <a:off x="6156038" y="5245566"/>
            <a:ext cx="2586181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UI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복귀</a:t>
            </a:r>
            <a:endParaRPr lang="en-US" altLang="ko-KR" sz="1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71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_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예외 처리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07D8E4-50EB-4154-AD32-C9625B186981}"/>
              </a:ext>
            </a:extLst>
          </p:cNvPr>
          <p:cNvSpPr>
            <a:spLocks noChangeAspect="1"/>
          </p:cNvSpPr>
          <p:nvPr/>
        </p:nvSpPr>
        <p:spPr>
          <a:xfrm>
            <a:off x="868220" y="1510354"/>
            <a:ext cx="4980710" cy="33941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42BACE4D-1D3E-47D7-A2A2-549A482267F7}"/>
              </a:ext>
            </a:extLst>
          </p:cNvPr>
          <p:cNvSpPr/>
          <p:nvPr/>
        </p:nvSpPr>
        <p:spPr>
          <a:xfrm>
            <a:off x="868220" y="4921200"/>
            <a:ext cx="2586181" cy="341057"/>
          </a:xfrm>
          <a:prstGeom prst="homePlate">
            <a:avLst/>
          </a:prstGeom>
          <a:solidFill>
            <a:srgbClr val="8A9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재료 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미선택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상태로 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버튼 클릭 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19968A-2074-413B-A8BB-84C5A76E9022}"/>
              </a:ext>
            </a:extLst>
          </p:cNvPr>
          <p:cNvSpPr>
            <a:spLocks noChangeAspect="1"/>
          </p:cNvSpPr>
          <p:nvPr/>
        </p:nvSpPr>
        <p:spPr>
          <a:xfrm>
            <a:off x="6337688" y="1524208"/>
            <a:ext cx="4980710" cy="3394156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D7871D-936D-4230-850C-C38E32514214}"/>
              </a:ext>
            </a:extLst>
          </p:cNvPr>
          <p:cNvSpPr txBox="1"/>
          <p:nvPr/>
        </p:nvSpPr>
        <p:spPr>
          <a:xfrm>
            <a:off x="863219" y="5296638"/>
            <a:ext cx="25861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재료를 선택하세요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텍스트 출력</a:t>
            </a:r>
            <a:endParaRPr lang="en-US" altLang="ko-KR" sz="1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302842-AEC9-491D-9754-366D4C1B67C7}"/>
              </a:ext>
            </a:extLst>
          </p:cNvPr>
          <p:cNvSpPr/>
          <p:nvPr/>
        </p:nvSpPr>
        <p:spPr>
          <a:xfrm>
            <a:off x="868220" y="993808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500" b="1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</a:t>
            </a:r>
            <a:r>
              <a:rPr lang="ko-KR" altLang="en-US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재료 </a:t>
            </a:r>
            <a:r>
              <a:rPr lang="ko-KR" altLang="en-US" sz="1500" b="1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미선택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269F420-1608-4C8A-AA41-844CE1A5AE86}"/>
              </a:ext>
            </a:extLst>
          </p:cNvPr>
          <p:cNvSpPr/>
          <p:nvPr/>
        </p:nvSpPr>
        <p:spPr>
          <a:xfrm>
            <a:off x="5684981" y="2928323"/>
            <a:ext cx="822037" cy="585926"/>
          </a:xfrm>
          <a:prstGeom prst="rightArrow">
            <a:avLst/>
          </a:prstGeom>
          <a:solidFill>
            <a:srgbClr val="8A9BB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02F04C-5DBF-46C7-BBBB-56E9F05EA26D}"/>
              </a:ext>
            </a:extLst>
          </p:cNvPr>
          <p:cNvSpPr>
            <a:spLocks noChangeAspect="1"/>
          </p:cNvSpPr>
          <p:nvPr/>
        </p:nvSpPr>
        <p:spPr>
          <a:xfrm>
            <a:off x="8026400" y="2078182"/>
            <a:ext cx="1630351" cy="2032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A14FED-844C-4B8C-B1A7-EA48DF111058}"/>
              </a:ext>
            </a:extLst>
          </p:cNvPr>
          <p:cNvSpPr/>
          <p:nvPr/>
        </p:nvSpPr>
        <p:spPr>
          <a:xfrm>
            <a:off x="8026399" y="2078183"/>
            <a:ext cx="1630351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9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플로우 차트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824B54-0A11-4715-AB9A-7CC158B7B8FA}"/>
              </a:ext>
            </a:extLst>
          </p:cNvPr>
          <p:cNvSpPr/>
          <p:nvPr/>
        </p:nvSpPr>
        <p:spPr>
          <a:xfrm>
            <a:off x="184728" y="877269"/>
            <a:ext cx="1800000" cy="360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선택</a:t>
            </a:r>
            <a:endParaRPr lang="en-US" altLang="ko-KR" sz="12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7877D2-2C88-445B-AFC0-52AFF91F6C5A}"/>
              </a:ext>
            </a:extLst>
          </p:cNvPr>
          <p:cNvSpPr/>
          <p:nvPr/>
        </p:nvSpPr>
        <p:spPr>
          <a:xfrm>
            <a:off x="2352015" y="877269"/>
            <a:ext cx="1800000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A28CB0AE-A06F-465A-BDDD-9C692E1AA4B0}"/>
              </a:ext>
            </a:extLst>
          </p:cNvPr>
          <p:cNvSpPr/>
          <p:nvPr/>
        </p:nvSpPr>
        <p:spPr>
          <a:xfrm>
            <a:off x="4069302" y="3953984"/>
            <a:ext cx="2700000" cy="720000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characterExp_current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+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characterExp_gain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&gt;=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characterExp_forNextLevel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5CC027B-277B-4CFE-82C3-F4248480B08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84728" y="1057269"/>
            <a:ext cx="367287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154015-5FDC-464F-9387-0F5E25834489}"/>
              </a:ext>
            </a:extLst>
          </p:cNvPr>
          <p:cNvSpPr/>
          <p:nvPr/>
        </p:nvSpPr>
        <p:spPr>
          <a:xfrm>
            <a:off x="4519302" y="877269"/>
            <a:ext cx="1800000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진입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C24063-A2C4-4369-84F2-7907A9AF814D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4152015" y="1057269"/>
            <a:ext cx="367287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39DE77-D1D5-4590-8910-57576B3D487C}"/>
              </a:ext>
            </a:extLst>
          </p:cNvPr>
          <p:cNvSpPr/>
          <p:nvPr/>
        </p:nvSpPr>
        <p:spPr>
          <a:xfrm>
            <a:off x="4519302" y="1528612"/>
            <a:ext cx="1800000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경험치 재료 선택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5C76F9-01A9-41BE-AB9D-770143A7E6AA}"/>
              </a:ext>
            </a:extLst>
          </p:cNvPr>
          <p:cNvSpPr/>
          <p:nvPr/>
        </p:nvSpPr>
        <p:spPr>
          <a:xfrm>
            <a:off x="4519302" y="3191298"/>
            <a:ext cx="1800000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버튼 클릭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B97E0BE-2635-418B-8916-D908C49C6F5C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6769302" y="4313984"/>
            <a:ext cx="53271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9DBAA1-8610-48BD-ACF9-D218C0CE1B16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5419302" y="1237269"/>
            <a:ext cx="0" cy="29134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C62FDEE-6D54-46D8-8CB1-43F708AA48B4}"/>
              </a:ext>
            </a:extLst>
          </p:cNvPr>
          <p:cNvCxnSpPr>
            <a:cxnSpLocks/>
            <a:stCxn id="24" idx="2"/>
            <a:endCxn id="39" idx="0"/>
          </p:cNvCxnSpPr>
          <p:nvPr/>
        </p:nvCxnSpPr>
        <p:spPr>
          <a:xfrm flipH="1">
            <a:off x="5419302" y="5329388"/>
            <a:ext cx="1637" cy="29134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6CEE58-7E50-44DB-B22E-A4638B5AD78F}"/>
              </a:ext>
            </a:extLst>
          </p:cNvPr>
          <p:cNvSpPr/>
          <p:nvPr/>
        </p:nvSpPr>
        <p:spPr>
          <a:xfrm>
            <a:off x="4519302" y="6272074"/>
            <a:ext cx="1800000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characterSatisfyLevelUp</a:t>
            </a:r>
            <a:r>
              <a:rPr lang="en-US" altLang="ko-KR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 = false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6899A6-CEC3-427A-923F-E72B105C0E01}"/>
              </a:ext>
            </a:extLst>
          </p:cNvPr>
          <p:cNvSpPr/>
          <p:nvPr/>
        </p:nvSpPr>
        <p:spPr>
          <a:xfrm>
            <a:off x="4520939" y="4969388"/>
            <a:ext cx="1800000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1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characterSatisfyLevelUp</a:t>
            </a:r>
            <a:r>
              <a:rPr lang="en-US" altLang="ko-KR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 = True</a:t>
            </a:r>
          </a:p>
          <a:p>
            <a:pPr algn="ctr"/>
            <a:r>
              <a:rPr lang="ko-KR" altLang="en-US" sz="11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레벨업</a:t>
            </a:r>
            <a:r>
              <a:rPr lang="ko-KR" altLang="en-US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 진행</a:t>
            </a:r>
            <a:endParaRPr lang="en-US" altLang="ko-KR" sz="11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B9D9FC-F73F-4B0A-A6EB-6B002A3EC3FA}"/>
              </a:ext>
            </a:extLst>
          </p:cNvPr>
          <p:cNvSpPr/>
          <p:nvPr/>
        </p:nvSpPr>
        <p:spPr>
          <a:xfrm>
            <a:off x="7302015" y="4133984"/>
            <a:ext cx="1800000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characterExp_current</a:t>
            </a:r>
            <a:endParaRPr lang="en-US" altLang="ko-KR" sz="11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+= </a:t>
            </a:r>
            <a:r>
              <a:rPr lang="ko-KR" altLang="en-US" sz="1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선택한 재료의 경험치</a:t>
            </a:r>
            <a:endParaRPr lang="en-US" altLang="ko-KR" sz="11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1F8CA1-5EC5-484B-A801-517DA239618B}"/>
              </a:ext>
            </a:extLst>
          </p:cNvPr>
          <p:cNvSpPr/>
          <p:nvPr/>
        </p:nvSpPr>
        <p:spPr>
          <a:xfrm>
            <a:off x="4519302" y="5620731"/>
            <a:ext cx="1800000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characterExp_current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</a:t>
            </a:r>
            <a:r>
              <a:rPr lang="en-US" altLang="ko-KR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characterExp_excess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45" name="순서도: 판단 44">
            <a:extLst>
              <a:ext uri="{FF2B5EF4-FFF2-40B4-BE49-F238E27FC236}">
                <a16:creationId xmlns:a16="http://schemas.microsoft.com/office/drawing/2014/main" id="{A4A95E88-7A14-455D-AF74-303BFD7F83DA}"/>
              </a:ext>
            </a:extLst>
          </p:cNvPr>
          <p:cNvSpPr/>
          <p:nvPr/>
        </p:nvSpPr>
        <p:spPr>
          <a:xfrm>
            <a:off x="4069302" y="2179955"/>
            <a:ext cx="2700000" cy="720000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characterExp_current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+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characterExp_gain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&gt;=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characterLevel_max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E6C7D09-5C35-4606-953F-A78D1171F947}"/>
              </a:ext>
            </a:extLst>
          </p:cNvPr>
          <p:cNvCxnSpPr>
            <a:cxnSpLocks/>
            <a:stCxn id="18" idx="2"/>
            <a:endCxn id="45" idx="0"/>
          </p:cNvCxnSpPr>
          <p:nvPr/>
        </p:nvCxnSpPr>
        <p:spPr>
          <a:xfrm>
            <a:off x="5419302" y="1888612"/>
            <a:ext cx="0" cy="29134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8C68295-033F-401D-B428-CE95341E16D7}"/>
              </a:ext>
            </a:extLst>
          </p:cNvPr>
          <p:cNvCxnSpPr>
            <a:cxnSpLocks/>
            <a:stCxn id="45" idx="3"/>
            <a:endCxn id="57" idx="1"/>
          </p:cNvCxnSpPr>
          <p:nvPr/>
        </p:nvCxnSpPr>
        <p:spPr>
          <a:xfrm>
            <a:off x="6769302" y="2539955"/>
            <a:ext cx="532713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D9DF2B1-0117-4D45-967B-E0030C03A5D4}"/>
              </a:ext>
            </a:extLst>
          </p:cNvPr>
          <p:cNvSpPr/>
          <p:nvPr/>
        </p:nvSpPr>
        <p:spPr>
          <a:xfrm>
            <a:off x="7302015" y="2359955"/>
            <a:ext cx="1800000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경험치 재료 추가 불가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5041BA1-EF9F-445E-AA9A-60CBC68F1940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419302" y="2899956"/>
            <a:ext cx="0" cy="291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A0D9343-AE93-41EC-97C5-1017882A3F13}"/>
              </a:ext>
            </a:extLst>
          </p:cNvPr>
          <p:cNvCxnSpPr>
            <a:cxnSpLocks/>
            <a:stCxn id="22" idx="2"/>
            <a:endCxn id="2" idx="0"/>
          </p:cNvCxnSpPr>
          <p:nvPr/>
        </p:nvCxnSpPr>
        <p:spPr>
          <a:xfrm>
            <a:off x="5419302" y="3551298"/>
            <a:ext cx="0" cy="40268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FB471DA-58A2-40FD-B9AA-81D1F436B338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5419302" y="4673984"/>
            <a:ext cx="1637" cy="29540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9B1B937-1FE5-4624-8A8B-84018D911D53}"/>
              </a:ext>
            </a:extLst>
          </p:cNvPr>
          <p:cNvCxnSpPr>
            <a:cxnSpLocks/>
            <a:stCxn id="39" idx="2"/>
            <a:endCxn id="36" idx="0"/>
          </p:cNvCxnSpPr>
          <p:nvPr/>
        </p:nvCxnSpPr>
        <p:spPr>
          <a:xfrm>
            <a:off x="5419302" y="5980731"/>
            <a:ext cx="0" cy="29134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20F25E6-46FE-45AC-BFFD-FA8A547041B1}"/>
              </a:ext>
            </a:extLst>
          </p:cNvPr>
          <p:cNvCxnSpPr>
            <a:cxnSpLocks/>
            <a:stCxn id="36" idx="3"/>
            <a:endCxn id="87" idx="1"/>
          </p:cNvCxnSpPr>
          <p:nvPr/>
        </p:nvCxnSpPr>
        <p:spPr>
          <a:xfrm flipV="1">
            <a:off x="6319302" y="6448012"/>
            <a:ext cx="982713" cy="406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E3727F4-A49F-4CA8-AAE4-A93B30FB8DC6}"/>
              </a:ext>
            </a:extLst>
          </p:cNvPr>
          <p:cNvSpPr/>
          <p:nvPr/>
        </p:nvSpPr>
        <p:spPr>
          <a:xfrm>
            <a:off x="10086116" y="6272074"/>
            <a:ext cx="1800000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돌아가기 버튼 클릭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BAC61C-693D-400C-8C43-E8D662E90744}"/>
              </a:ext>
            </a:extLst>
          </p:cNvPr>
          <p:cNvSpPr/>
          <p:nvPr/>
        </p:nvSpPr>
        <p:spPr>
          <a:xfrm>
            <a:off x="7302015" y="6268012"/>
            <a:ext cx="1800000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결과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53B597B-FDB6-4C04-8581-30522742E6C8}"/>
              </a:ext>
            </a:extLst>
          </p:cNvPr>
          <p:cNvCxnSpPr>
            <a:cxnSpLocks/>
            <a:stCxn id="87" idx="3"/>
            <a:endCxn id="86" idx="1"/>
          </p:cNvCxnSpPr>
          <p:nvPr/>
        </p:nvCxnSpPr>
        <p:spPr>
          <a:xfrm>
            <a:off x="9102015" y="6448012"/>
            <a:ext cx="984101" cy="406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09D47E30-7BD9-4F61-9E57-CDD348A74DB6}"/>
              </a:ext>
            </a:extLst>
          </p:cNvPr>
          <p:cNvCxnSpPr>
            <a:cxnSpLocks/>
            <a:stCxn id="86" idx="0"/>
            <a:endCxn id="14" idx="3"/>
          </p:cNvCxnSpPr>
          <p:nvPr/>
        </p:nvCxnSpPr>
        <p:spPr>
          <a:xfrm rot="16200000" flipV="1">
            <a:off x="6045307" y="1331265"/>
            <a:ext cx="5214805" cy="4666814"/>
          </a:xfrm>
          <a:prstGeom prst="bentConnector2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B277154-93FA-4BDE-982A-91EEF85F0171}"/>
              </a:ext>
            </a:extLst>
          </p:cNvPr>
          <p:cNvSpPr/>
          <p:nvPr/>
        </p:nvSpPr>
        <p:spPr>
          <a:xfrm>
            <a:off x="6753949" y="2283721"/>
            <a:ext cx="563419" cy="271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YES</a:t>
            </a:r>
            <a:endParaRPr lang="ko-KR" altLang="en-US" sz="1300" dirty="0">
              <a:solidFill>
                <a:srgbClr val="0070C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073740F-6C83-41C8-BC04-4E0AE1A6ED67}"/>
              </a:ext>
            </a:extLst>
          </p:cNvPr>
          <p:cNvSpPr/>
          <p:nvPr/>
        </p:nvSpPr>
        <p:spPr>
          <a:xfrm>
            <a:off x="5354648" y="4682279"/>
            <a:ext cx="563419" cy="271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YES</a:t>
            </a:r>
            <a:endParaRPr lang="ko-KR" altLang="en-US" sz="1300" dirty="0">
              <a:solidFill>
                <a:srgbClr val="0070C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9978C4D-AB6D-41F0-BFF5-D2963BDC994D}"/>
              </a:ext>
            </a:extLst>
          </p:cNvPr>
          <p:cNvSpPr/>
          <p:nvPr/>
        </p:nvSpPr>
        <p:spPr>
          <a:xfrm>
            <a:off x="5319331" y="2906587"/>
            <a:ext cx="563419" cy="271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</a:t>
            </a:r>
            <a:endParaRPr lang="ko-KR" altLang="en-US" sz="13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3474F1B-A258-4CC4-8C59-3FD30EAC46DE}"/>
              </a:ext>
            </a:extLst>
          </p:cNvPr>
          <p:cNvSpPr/>
          <p:nvPr/>
        </p:nvSpPr>
        <p:spPr>
          <a:xfrm>
            <a:off x="6733434" y="4067066"/>
            <a:ext cx="563419" cy="271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</a:t>
            </a:r>
            <a:endParaRPr lang="ko-KR" altLang="en-US" sz="13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37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19FF39-181F-4679-A4C9-C1883230750A}"/>
              </a:ext>
            </a:extLst>
          </p:cNvPr>
          <p:cNvSpPr txBox="1"/>
          <p:nvPr/>
        </p:nvSpPr>
        <p:spPr>
          <a:xfrm>
            <a:off x="1524000" y="4879051"/>
            <a:ext cx="9143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</a:t>
            </a:r>
            <a:r>
              <a:rPr lang="ko-KR" altLang="en-US" sz="13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en-US" altLang="ko-KR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시스템이란</a:t>
            </a:r>
            <a:r>
              <a:rPr lang="en-US" altLang="ko-KR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유저가 컨텐츠를 수행해 획득한 재료를 소비하여 보유한 캐릭터의 레벨을 향상 시키는 시스템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178FCA-3B2E-4E7B-9D67-C28ABDAF495B}"/>
              </a:ext>
            </a:extLst>
          </p:cNvPr>
          <p:cNvSpPr/>
          <p:nvPr/>
        </p:nvSpPr>
        <p:spPr>
          <a:xfrm>
            <a:off x="1524001" y="1344099"/>
            <a:ext cx="4424217" cy="29088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42A204-4C31-49F0-92F3-333EBC6BB3C0}"/>
              </a:ext>
            </a:extLst>
          </p:cNvPr>
          <p:cNvSpPr/>
          <p:nvPr/>
        </p:nvSpPr>
        <p:spPr>
          <a:xfrm>
            <a:off x="6243782" y="1344099"/>
            <a:ext cx="4424217" cy="29088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F966E767-FC4F-4B54-9003-4CF087A81228}"/>
              </a:ext>
            </a:extLst>
          </p:cNvPr>
          <p:cNvSpPr/>
          <p:nvPr/>
        </p:nvSpPr>
        <p:spPr>
          <a:xfrm>
            <a:off x="1524000" y="4252940"/>
            <a:ext cx="2078181" cy="341057"/>
          </a:xfrm>
          <a:prstGeom prst="homePlate">
            <a:avLst/>
          </a:prstGeom>
          <a:solidFill>
            <a:srgbClr val="8A9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캐릭터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화면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D788C228-6E0A-4F26-8476-4B1BF76ADD15}"/>
              </a:ext>
            </a:extLst>
          </p:cNvPr>
          <p:cNvSpPr/>
          <p:nvPr/>
        </p:nvSpPr>
        <p:spPr>
          <a:xfrm>
            <a:off x="6246000" y="4252939"/>
            <a:ext cx="2078181" cy="341057"/>
          </a:xfrm>
          <a:prstGeom prst="homePlate">
            <a:avLst/>
          </a:prstGeom>
          <a:solidFill>
            <a:srgbClr val="8A9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캐릭터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완료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D727F8-EC0E-43E8-BCA2-21700444F5B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정의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91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19FF39-181F-4679-A4C9-C1883230750A}"/>
              </a:ext>
            </a:extLst>
          </p:cNvPr>
          <p:cNvSpPr txBox="1"/>
          <p:nvPr/>
        </p:nvSpPr>
        <p:spPr>
          <a:xfrm>
            <a:off x="1576760" y="3944364"/>
            <a:ext cx="252569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레벨업으로 인해 이루어지는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스탯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상승을 통해서 유저에게 성취감과 성장 동기를 줄 수 있음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 의도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7059B-EC39-4B8B-BC86-DC17915CF191}"/>
              </a:ext>
            </a:extLst>
          </p:cNvPr>
          <p:cNvSpPr txBox="1"/>
          <p:nvPr/>
        </p:nvSpPr>
        <p:spPr>
          <a:xfrm>
            <a:off x="8310984" y="3944364"/>
            <a:ext cx="252569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계정 레벨이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 단위로 상승할 때마다 캐릭터의 최대 레벨 상한선이 증가되어 유저가 게임을 지속적으로 플레이 하도록 유도할 수 있음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4F6F3-2ACD-43BC-9F76-63C2B709ABA8}"/>
              </a:ext>
            </a:extLst>
          </p:cNvPr>
          <p:cNvSpPr txBox="1"/>
          <p:nvPr/>
        </p:nvSpPr>
        <p:spPr>
          <a:xfrm>
            <a:off x="4943872" y="3944364"/>
            <a:ext cx="252569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유저가 획득한 재화를 소모할 수 있는 소모처를 제공하고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해당 재화를 획득하기 위해 성장이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멈춰있는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동안 컨텐츠 소모 속도를 늦추거나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더 빠른 성장을 원하는 경우 과금을 유도할 수 있음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139266-09A0-42BF-88A8-660B853B6F8A}"/>
              </a:ext>
            </a:extLst>
          </p:cNvPr>
          <p:cNvSpPr/>
          <p:nvPr/>
        </p:nvSpPr>
        <p:spPr>
          <a:xfrm>
            <a:off x="1576760" y="3600000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spc="-15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spc="-15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유저 성장 욕구 촉진</a:t>
            </a:r>
            <a:endParaRPr lang="en-US" altLang="ko-KR" sz="1400" b="1" spc="-15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FBB014-E451-498F-932B-3810DB19B957}"/>
              </a:ext>
            </a:extLst>
          </p:cNvPr>
          <p:cNvSpPr/>
          <p:nvPr/>
        </p:nvSpPr>
        <p:spPr>
          <a:xfrm>
            <a:off x="4943872" y="3600000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재화의 소비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DED3A5-55CD-4E88-87C6-7549A1B8299C}"/>
              </a:ext>
            </a:extLst>
          </p:cNvPr>
          <p:cNvSpPr/>
          <p:nvPr/>
        </p:nvSpPr>
        <p:spPr>
          <a:xfrm>
            <a:off x="8311112" y="3600000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지속적인 플레이 유도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8017CC-907A-4B0F-B229-516FE0A68640}"/>
              </a:ext>
            </a:extLst>
          </p:cNvPr>
          <p:cNvSpPr/>
          <p:nvPr/>
        </p:nvSpPr>
        <p:spPr>
          <a:xfrm>
            <a:off x="4943872" y="1030983"/>
            <a:ext cx="2304256" cy="2398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93CAC6-B360-409A-BA50-8ABE566C5027}"/>
              </a:ext>
            </a:extLst>
          </p:cNvPr>
          <p:cNvSpPr/>
          <p:nvPr/>
        </p:nvSpPr>
        <p:spPr>
          <a:xfrm>
            <a:off x="8311240" y="1030983"/>
            <a:ext cx="2304000" cy="2397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40D9D2-EDFB-4AB0-B48E-AC5F21EC1DCE}"/>
              </a:ext>
            </a:extLst>
          </p:cNvPr>
          <p:cNvSpPr/>
          <p:nvPr/>
        </p:nvSpPr>
        <p:spPr>
          <a:xfrm>
            <a:off x="1576760" y="1030983"/>
            <a:ext cx="2304256" cy="239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05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19FF39-181F-4679-A4C9-C1883230750A}"/>
              </a:ext>
            </a:extLst>
          </p:cNvPr>
          <p:cNvSpPr txBox="1"/>
          <p:nvPr/>
        </p:nvSpPr>
        <p:spPr>
          <a:xfrm>
            <a:off x="1267654" y="1452542"/>
            <a:ext cx="7457245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레벨업은 유저에게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성취감과 성장 동기를 부여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하는 것을 주요 목적으로 함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유저에게 컨텐츠 수행을 통해 획득한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재화의 소모처를 제공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하는 것을 추가 목적으로 함  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캐릭터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레벨업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시스템 개요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EE34B-80CA-4DC0-AE1C-F43BD66356B4}"/>
              </a:ext>
            </a:extLst>
          </p:cNvPr>
          <p:cNvSpPr txBox="1"/>
          <p:nvPr/>
        </p:nvSpPr>
        <p:spPr>
          <a:xfrm>
            <a:off x="1267654" y="3677366"/>
            <a:ext cx="9609895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캐릭터가 달성할 수 있는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최대 성장 레벨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은 유저의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계정 레벨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영향을 받음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레벨업은 인게임의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필드 몬스터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필드 보스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필드 채집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등의 컨텐츠나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상점에서 구매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할 수 있는 재료를 소비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1BF473-7976-467F-94E2-FD7055AFDFCF}"/>
              </a:ext>
            </a:extLst>
          </p:cNvPr>
          <p:cNvSpPr/>
          <p:nvPr/>
        </p:nvSpPr>
        <p:spPr>
          <a:xfrm>
            <a:off x="1267655" y="1108178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 목적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939DA1-9261-48B7-9F01-DFD1337934F6}"/>
              </a:ext>
            </a:extLst>
          </p:cNvPr>
          <p:cNvSpPr/>
          <p:nvPr/>
        </p:nvSpPr>
        <p:spPr>
          <a:xfrm>
            <a:off x="1267655" y="3297029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규칙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68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구성 요소 정의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F928FD-2125-4ADE-A510-C8276A0198D8}"/>
              </a:ext>
            </a:extLst>
          </p:cNvPr>
          <p:cNvSpPr txBox="1"/>
          <p:nvPr/>
        </p:nvSpPr>
        <p:spPr>
          <a:xfrm>
            <a:off x="787020" y="1221940"/>
            <a:ext cx="45425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명칭은 각 캐릭터를 표현하는 단어이다</a:t>
            </a:r>
            <a:r>
              <a:rPr lang="en-US" altLang="ko-KR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명칭은 해당 캐릭터를 나타내는 고유 명사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명칭은 중복될 수 없음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4742AA-9854-4961-AE2D-6A2F9AB53392}"/>
              </a:ext>
            </a:extLst>
          </p:cNvPr>
          <p:cNvSpPr/>
          <p:nvPr/>
        </p:nvSpPr>
        <p:spPr>
          <a:xfrm>
            <a:off x="787021" y="877576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명칭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0D19CE-7483-4761-87DF-9A5FEB619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5835"/>
              </p:ext>
            </p:extLst>
          </p:nvPr>
        </p:nvGraphicFramePr>
        <p:xfrm>
          <a:off x="6096000" y="1136974"/>
          <a:ext cx="5729108" cy="1970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1575701482"/>
                    </a:ext>
                  </a:extLst>
                </a:gridCol>
                <a:gridCol w="1644073">
                  <a:extLst>
                    <a:ext uri="{9D8B030D-6E8A-4147-A177-3AD203B41FA5}">
                      <a16:colId xmlns:a16="http://schemas.microsoft.com/office/drawing/2014/main" val="1238522545"/>
                    </a:ext>
                  </a:extLst>
                </a:gridCol>
                <a:gridCol w="942109">
                  <a:extLst>
                    <a:ext uri="{9D8B030D-6E8A-4147-A177-3AD203B41FA5}">
                      <a16:colId xmlns:a16="http://schemas.microsoft.com/office/drawing/2014/main" val="774404733"/>
                    </a:ext>
                  </a:extLst>
                </a:gridCol>
                <a:gridCol w="1914490">
                  <a:extLst>
                    <a:ext uri="{9D8B030D-6E8A-4147-A177-3AD203B41FA5}">
                      <a16:colId xmlns:a16="http://schemas.microsoft.com/office/drawing/2014/main" val="2054216781"/>
                    </a:ext>
                  </a:extLst>
                </a:gridCol>
              </a:tblGrid>
              <a:tr h="44806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ea typeface="나눔바른고딕OTF" panose="02020603020101020101"/>
                        </a:rPr>
                        <a:t>캐릭터 데이터 칼럼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65146"/>
                  </a:ext>
                </a:extLst>
              </a:tr>
              <a:tr h="448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ea typeface="나눔바른고딕OTF" panose="02020603020101020101"/>
                        </a:rPr>
                        <a:t>칼럼명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 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국문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)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ea typeface="나눔바른고딕OTF" panose="02020603020101020101"/>
                        </a:rPr>
                        <a:t>칼럼명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 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영문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)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ea typeface="나눔바른고딕OTF" panose="02020603020101020101"/>
                        </a:rPr>
                        <a:t>자료형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ea typeface="나눔바른고딕OTF" panose="02020603020101020101"/>
                        </a:rPr>
                        <a:t>설명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418232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ea typeface="나눔바른고딕OTF" panose="02020603020101020101"/>
                        </a:rPr>
                        <a:t>캐릭터 명칭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Character_name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String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858400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340668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CE199-ACF5-4DAC-A9E7-C9CE25D723AD}"/>
              </a:ext>
            </a:extLst>
          </p:cNvPr>
          <p:cNvSpPr/>
          <p:nvPr/>
        </p:nvSpPr>
        <p:spPr>
          <a:xfrm>
            <a:off x="787021" y="3429000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레벨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4888E-2E54-425E-AA25-2A47A08B5129}"/>
              </a:ext>
            </a:extLst>
          </p:cNvPr>
          <p:cNvSpPr txBox="1"/>
          <p:nvPr/>
        </p:nvSpPr>
        <p:spPr>
          <a:xfrm>
            <a:off x="787020" y="3773364"/>
            <a:ext cx="48517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레벨은 각 캐릭터의 레벨은 표시하는 수치이다</a:t>
            </a:r>
            <a:r>
              <a:rPr lang="en-US" altLang="ko-KR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초기 레벨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= 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최대 레벨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= 90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캐릭터의 최대 성장 레벨은 계정 레벨의 영향을 받음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6A20B47-FF80-435D-A985-8A762E36E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84271"/>
              </p:ext>
            </p:extLst>
          </p:nvPr>
        </p:nvGraphicFramePr>
        <p:xfrm>
          <a:off x="6096000" y="3429000"/>
          <a:ext cx="5729107" cy="3044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8897">
                  <a:extLst>
                    <a:ext uri="{9D8B030D-6E8A-4147-A177-3AD203B41FA5}">
                      <a16:colId xmlns:a16="http://schemas.microsoft.com/office/drawing/2014/main" val="1575701482"/>
                    </a:ext>
                  </a:extLst>
                </a:gridCol>
                <a:gridCol w="1429305">
                  <a:extLst>
                    <a:ext uri="{9D8B030D-6E8A-4147-A177-3AD203B41FA5}">
                      <a16:colId xmlns:a16="http://schemas.microsoft.com/office/drawing/2014/main" val="1238522545"/>
                    </a:ext>
                  </a:extLst>
                </a:gridCol>
                <a:gridCol w="926415">
                  <a:extLst>
                    <a:ext uri="{9D8B030D-6E8A-4147-A177-3AD203B41FA5}">
                      <a16:colId xmlns:a16="http://schemas.microsoft.com/office/drawing/2014/main" val="774404733"/>
                    </a:ext>
                  </a:extLst>
                </a:gridCol>
                <a:gridCol w="1914490">
                  <a:extLst>
                    <a:ext uri="{9D8B030D-6E8A-4147-A177-3AD203B41FA5}">
                      <a16:colId xmlns:a16="http://schemas.microsoft.com/office/drawing/2014/main" val="2054216781"/>
                    </a:ext>
                  </a:extLst>
                </a:gridCol>
              </a:tblGrid>
              <a:tr h="44806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캐릭터 데이터 칼럼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665146"/>
                  </a:ext>
                </a:extLst>
              </a:tr>
              <a:tr h="448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칼럼명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칼럼명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418232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초기 레벨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characterLevel_initial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캐릭터의 최초 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858400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최대 레벨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characterLevel_max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캐릭터의 최대 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3406685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계정 레벨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accountLevel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계정 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4860537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882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97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구성 요소 정의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F928FD-2125-4ADE-A510-C8276A0198D8}"/>
              </a:ext>
            </a:extLst>
          </p:cNvPr>
          <p:cNvSpPr txBox="1"/>
          <p:nvPr/>
        </p:nvSpPr>
        <p:spPr>
          <a:xfrm>
            <a:off x="353255" y="1167876"/>
            <a:ext cx="55903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요구 </a:t>
            </a:r>
            <a:r>
              <a:rPr lang="ko-KR" altLang="en-US" sz="13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경험치량은</a:t>
            </a: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캐릭터 레벨업에 요구되는 경험치 재료의 수치이다</a:t>
            </a:r>
            <a:r>
              <a:rPr lang="en-US" altLang="ko-KR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레벨업을 위한 경험치는 모든 캐릭터가 동일한 수치를 요구함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요구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경험치량은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캐릭터의 현재 레벨에 비례해서 증가함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요구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경험치량을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채워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조건이 충족된 경우 캐릭터의 레벨이 상승함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4742AA-9854-4961-AE2D-6A2F9AB53392}"/>
              </a:ext>
            </a:extLst>
          </p:cNvPr>
          <p:cNvSpPr/>
          <p:nvPr/>
        </p:nvSpPr>
        <p:spPr>
          <a:xfrm>
            <a:off x="353255" y="756412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요구 </a:t>
            </a:r>
            <a:r>
              <a:rPr lang="ko-KR" altLang="en-US" sz="1400" b="1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경험치량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CE199-ACF5-4DAC-A9E7-C9CE25D723AD}"/>
              </a:ext>
            </a:extLst>
          </p:cNvPr>
          <p:cNvSpPr/>
          <p:nvPr/>
        </p:nvSpPr>
        <p:spPr>
          <a:xfrm>
            <a:off x="353255" y="3252121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</a:t>
            </a:r>
            <a:r>
              <a:rPr lang="ko-KR" altLang="en-US" sz="1400" b="1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스탯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4888E-2E54-425E-AA25-2A47A08B5129}"/>
              </a:ext>
            </a:extLst>
          </p:cNvPr>
          <p:cNvSpPr txBox="1"/>
          <p:nvPr/>
        </p:nvSpPr>
        <p:spPr>
          <a:xfrm>
            <a:off x="353254" y="3596485"/>
            <a:ext cx="55903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</a:t>
            </a:r>
            <a:r>
              <a:rPr lang="ko-KR" altLang="en-US" sz="13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스탯은</a:t>
            </a: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캐릭터의 </a:t>
            </a:r>
            <a:r>
              <a:rPr lang="en-US" altLang="ko-KR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HP, </a:t>
            </a: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공격력</a:t>
            </a:r>
            <a:r>
              <a:rPr lang="en-US" altLang="ko-KR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방어력</a:t>
            </a:r>
            <a:r>
              <a:rPr lang="en-US" altLang="ko-KR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크리티컬 확률</a:t>
            </a:r>
            <a:r>
              <a:rPr lang="en-US" altLang="ko-KR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크리티컬 피해 등을 포함한다</a:t>
            </a:r>
            <a:r>
              <a:rPr lang="en-US" altLang="ko-KR" sz="13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스탯은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모든 캐릭터가 동일한 구성 요소를 가짐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스탯은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캐릭터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에코 강화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무기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등을 통해 증가시킬 수 있음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캐릭터의 레벨업으로 증가시킬 수 있는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스탯은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가지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체력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공격력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방어력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 외의 캐릭터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스탯은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에코 강화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무기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등을 통해 증가시킬 수 있음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FD5958-CB1A-4D3D-8E15-041077763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444109"/>
              </p:ext>
            </p:extLst>
          </p:nvPr>
        </p:nvGraphicFramePr>
        <p:xfrm>
          <a:off x="6096000" y="756412"/>
          <a:ext cx="5729108" cy="3250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1302">
                  <a:extLst>
                    <a:ext uri="{9D8B030D-6E8A-4147-A177-3AD203B41FA5}">
                      <a16:colId xmlns:a16="http://schemas.microsoft.com/office/drawing/2014/main" val="1575701482"/>
                    </a:ext>
                  </a:extLst>
                </a:gridCol>
                <a:gridCol w="1371207">
                  <a:extLst>
                    <a:ext uri="{9D8B030D-6E8A-4147-A177-3AD203B41FA5}">
                      <a16:colId xmlns:a16="http://schemas.microsoft.com/office/drawing/2014/main" val="1238522545"/>
                    </a:ext>
                  </a:extLst>
                </a:gridCol>
                <a:gridCol w="942109">
                  <a:extLst>
                    <a:ext uri="{9D8B030D-6E8A-4147-A177-3AD203B41FA5}">
                      <a16:colId xmlns:a16="http://schemas.microsoft.com/office/drawing/2014/main" val="774404733"/>
                    </a:ext>
                  </a:extLst>
                </a:gridCol>
                <a:gridCol w="1914490">
                  <a:extLst>
                    <a:ext uri="{9D8B030D-6E8A-4147-A177-3AD203B41FA5}">
                      <a16:colId xmlns:a16="http://schemas.microsoft.com/office/drawing/2014/main" val="2054216781"/>
                    </a:ext>
                  </a:extLst>
                </a:gridCol>
              </a:tblGrid>
              <a:tr h="44806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ea typeface="나눔바른고딕OTF" panose="02020603020101020101"/>
                        </a:rPr>
                        <a:t>캐릭터 데이터 칼럼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65146"/>
                  </a:ext>
                </a:extLst>
              </a:tr>
              <a:tr h="448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ea typeface="나눔바른고딕OTF" panose="02020603020101020101"/>
                        </a:rPr>
                        <a:t>칼럼명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 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국문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)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ea typeface="나눔바른고딕OTF" panose="02020603020101020101"/>
                        </a:rPr>
                        <a:t>칼럼명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 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영문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)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ea typeface="나눔바른고딕OTF" panose="02020603020101020101"/>
                        </a:rPr>
                        <a:t>자료형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ea typeface="나눔바른고딕OTF" panose="02020603020101020101"/>
                        </a:rPr>
                        <a:t>설명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418232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요구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경험치량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characterExp_forNextLevel</a:t>
                      </a:r>
                      <a:endParaRPr lang="en-US" altLang="ko-KR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레벨업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조건 충족을 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True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로 바꾸기 위해 필요한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경험치량</a:t>
                      </a:r>
                      <a:endParaRPr lang="en-US" altLang="ko-KR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858400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현재 레벨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characterLevel_current</a:t>
                      </a:r>
                      <a:endParaRPr lang="en-US" altLang="ko-KR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캐릭터의 현재 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9996436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레벨업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조건 충족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characterSatisfyLevelUp</a:t>
                      </a:r>
                      <a:endParaRPr lang="en-US" altLang="ko-KR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Bool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레벨업의 가능 여부를 의미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[True = 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가능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, False = 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불가능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]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9506308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3406685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3F96538-3BBD-4AD9-BAA5-546A5D69C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937936"/>
              </p:ext>
            </p:extLst>
          </p:nvPr>
        </p:nvGraphicFramePr>
        <p:xfrm>
          <a:off x="6109638" y="4365432"/>
          <a:ext cx="5729108" cy="1970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436">
                  <a:extLst>
                    <a:ext uri="{9D8B030D-6E8A-4147-A177-3AD203B41FA5}">
                      <a16:colId xmlns:a16="http://schemas.microsoft.com/office/drawing/2014/main" val="1575701482"/>
                    </a:ext>
                  </a:extLst>
                </a:gridCol>
                <a:gridCol w="1644073">
                  <a:extLst>
                    <a:ext uri="{9D8B030D-6E8A-4147-A177-3AD203B41FA5}">
                      <a16:colId xmlns:a16="http://schemas.microsoft.com/office/drawing/2014/main" val="1238522545"/>
                    </a:ext>
                  </a:extLst>
                </a:gridCol>
                <a:gridCol w="942109">
                  <a:extLst>
                    <a:ext uri="{9D8B030D-6E8A-4147-A177-3AD203B41FA5}">
                      <a16:colId xmlns:a16="http://schemas.microsoft.com/office/drawing/2014/main" val="774404733"/>
                    </a:ext>
                  </a:extLst>
                </a:gridCol>
                <a:gridCol w="1914490">
                  <a:extLst>
                    <a:ext uri="{9D8B030D-6E8A-4147-A177-3AD203B41FA5}">
                      <a16:colId xmlns:a16="http://schemas.microsoft.com/office/drawing/2014/main" val="2054216781"/>
                    </a:ext>
                  </a:extLst>
                </a:gridCol>
              </a:tblGrid>
              <a:tr h="44806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ea typeface="나눔바른고딕OTF" panose="02020603020101020101"/>
                        </a:rPr>
                        <a:t>캐릭터 </a:t>
                      </a:r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ea typeface="나눔바른고딕OTF" panose="02020603020101020101"/>
                        </a:rPr>
                        <a:t>스탯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ea typeface="나눔바른고딕OTF" panose="02020603020101020101"/>
                        </a:rPr>
                        <a:t> 데이터 칼럼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65146"/>
                  </a:ext>
                </a:extLst>
              </a:tr>
              <a:tr h="448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ea typeface="나눔바른고딕OTF" panose="02020603020101020101"/>
                        </a:rPr>
                        <a:t>칼럼명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 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국문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)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ea typeface="나눔바른고딕OTF" panose="02020603020101020101"/>
                        </a:rPr>
                        <a:t>칼럼명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 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400" b="1" dirty="0">
                          <a:ea typeface="나눔바른고딕OTF" panose="02020603020101020101"/>
                        </a:rPr>
                        <a:t>영문</a:t>
                      </a:r>
                      <a:r>
                        <a:rPr lang="en-US" altLang="ko-KR" sz="1400" b="1" dirty="0">
                          <a:ea typeface="나눔바른고딕OTF" panose="02020603020101020101"/>
                        </a:rPr>
                        <a:t>)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ea typeface="나눔바른고딕OTF" panose="02020603020101020101"/>
                        </a:rPr>
                        <a:t>자료형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ea typeface="나눔바른고딕OTF" panose="02020603020101020101"/>
                        </a:rPr>
                        <a:t>설명</a:t>
                      </a:r>
                      <a:endParaRPr lang="ko-KR" altLang="en-US" sz="14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418232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증가량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CharacterStat_increase</a:t>
                      </a:r>
                      <a:endParaRPr lang="en-US" altLang="ko-KR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레벨마다 증가하는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858400"/>
                  </a:ext>
                </a:extLst>
              </a:tr>
              <a:tr h="537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···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3406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06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상세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규칙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905B80-90F4-46C3-9D19-9FE33196C0A6}"/>
              </a:ext>
            </a:extLst>
          </p:cNvPr>
          <p:cNvSpPr/>
          <p:nvPr/>
        </p:nvSpPr>
        <p:spPr>
          <a:xfrm>
            <a:off x="661383" y="694487"/>
            <a:ext cx="2304256" cy="3443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</a:t>
            </a:r>
            <a:r>
              <a:rPr lang="ko-KR" altLang="en-US" sz="1500" b="1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</a:t>
            </a:r>
            <a:r>
              <a:rPr lang="ko-KR" altLang="en-US" sz="15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규칙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906B0-20E7-46BF-8D6C-00E6AD0CCA87}"/>
              </a:ext>
            </a:extLst>
          </p:cNvPr>
          <p:cNvSpPr txBox="1"/>
          <p:nvPr/>
        </p:nvSpPr>
        <p:spPr>
          <a:xfrm>
            <a:off x="661383" y="1038851"/>
            <a:ext cx="108692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초기 레벨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= 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최대 레벨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= 90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캐릭터의 달성가능한 최대 레벨은 현재 계정 레벨의 영향을 받음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상세 수치는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hlinkClick r:id="rId3" action="ppaction://hlinksldjump"/>
              </a:rPr>
              <a:t>characterMaxLevelLimit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 참조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레벨업에 필요한 요구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경험치량은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모든 캐릭터가 동일함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 레벨업에 필요한 요구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경험치량은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현재 캐릭터의 레벨에 비례해서 증가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상세 수치는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hlinkClick r:id="rId3" action="ppaction://hlinksldjump"/>
              </a:rPr>
              <a:t>demandExp_byCharacterLevel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참조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레벨업을 진행중인 캐릭터는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경험치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요구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경험치량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프로그래스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바로 표기해서 현재 레벨업의 진행도를 표기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요구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경험치량을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채워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조건 충족이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True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되면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레벨업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조건 표 참조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캐릭터의 레벨이 증가되면 캐릭터의 </a:t>
            </a: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스탯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체력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공격력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방어력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 증가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스탯의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상세 증가 수치는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hlinkClick r:id="rId4" action="ppaction://hlinksldjump"/>
              </a:rPr>
              <a:t>CharacterStat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참조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660879-2043-4DEF-BDC3-E7875221E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92802"/>
              </p:ext>
            </p:extLst>
          </p:nvPr>
        </p:nvGraphicFramePr>
        <p:xfrm>
          <a:off x="1541783" y="4266313"/>
          <a:ext cx="9108434" cy="189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7582">
                  <a:extLst>
                    <a:ext uri="{9D8B030D-6E8A-4147-A177-3AD203B41FA5}">
                      <a16:colId xmlns:a16="http://schemas.microsoft.com/office/drawing/2014/main" val="157570148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38522545"/>
                    </a:ext>
                  </a:extLst>
                </a:gridCol>
                <a:gridCol w="1767582">
                  <a:extLst>
                    <a:ext uri="{9D8B030D-6E8A-4147-A177-3AD203B41FA5}">
                      <a16:colId xmlns:a16="http://schemas.microsoft.com/office/drawing/2014/main" val="77440473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54216781"/>
                    </a:ext>
                  </a:extLst>
                </a:gridCol>
                <a:gridCol w="1767582">
                  <a:extLst>
                    <a:ext uri="{9D8B030D-6E8A-4147-A177-3AD203B41FA5}">
                      <a16:colId xmlns:a16="http://schemas.microsoft.com/office/drawing/2014/main" val="3888565545"/>
                    </a:ext>
                  </a:extLst>
                </a:gridCol>
                <a:gridCol w="3085688">
                  <a:extLst>
                    <a:ext uri="{9D8B030D-6E8A-4147-A177-3AD203B41FA5}">
                      <a16:colId xmlns:a16="http://schemas.microsoft.com/office/drawing/2014/main" val="1665667452"/>
                    </a:ext>
                  </a:extLst>
                </a:gridCol>
              </a:tblGrid>
              <a:tr h="36000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ea typeface="나눔바른고딕OTF" panose="02020603020101020101"/>
                        </a:rPr>
                        <a:t>레벨업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ea typeface="나눔바른고딕OTF" panose="02020603020101020101"/>
                        </a:rPr>
                        <a:t> 조건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665146"/>
                  </a:ext>
                </a:extLst>
              </a:tr>
              <a:tr h="36000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018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요구 경험치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=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현재 경험치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+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획득량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레벨업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조건 충족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[True]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8584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요구 경험치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≺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현재 경험치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+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획득량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레벨업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조건 충족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[True] + 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초과 경험치를 다음 레벨의 현재 경험치로 이전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34066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요구 경험치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≻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현재 경험치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+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획득량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레벨업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조건 충족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[False]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981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68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AF59-0E99-463D-9E98-449E09B04AFA}"/>
              </a:ext>
            </a:extLst>
          </p:cNvPr>
          <p:cNvSpPr/>
          <p:nvPr/>
        </p:nvSpPr>
        <p:spPr>
          <a:xfrm>
            <a:off x="0" y="0"/>
            <a:ext cx="12192000" cy="5859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상세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|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7204C15-FC72-4480-8C73-2D9C2AFB8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291545"/>
              </p:ext>
            </p:extLst>
          </p:nvPr>
        </p:nvGraphicFramePr>
        <p:xfrm>
          <a:off x="822663" y="1129351"/>
          <a:ext cx="10546673" cy="520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0565">
                  <a:extLst>
                    <a:ext uri="{9D8B030D-6E8A-4147-A177-3AD203B41FA5}">
                      <a16:colId xmlns:a16="http://schemas.microsoft.com/office/drawing/2014/main" val="1518296156"/>
                    </a:ext>
                  </a:extLst>
                </a:gridCol>
                <a:gridCol w="2560401">
                  <a:extLst>
                    <a:ext uri="{9D8B030D-6E8A-4147-A177-3AD203B41FA5}">
                      <a16:colId xmlns:a16="http://schemas.microsoft.com/office/drawing/2014/main" val="1582749914"/>
                    </a:ext>
                  </a:extLst>
                </a:gridCol>
                <a:gridCol w="1405496">
                  <a:extLst>
                    <a:ext uri="{9D8B030D-6E8A-4147-A177-3AD203B41FA5}">
                      <a16:colId xmlns:a16="http://schemas.microsoft.com/office/drawing/2014/main" val="4174029792"/>
                    </a:ext>
                  </a:extLst>
                </a:gridCol>
                <a:gridCol w="4870211">
                  <a:extLst>
                    <a:ext uri="{9D8B030D-6E8A-4147-A177-3AD203B41FA5}">
                      <a16:colId xmlns:a16="http://schemas.microsoft.com/office/drawing/2014/main" val="27575712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칼럼명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국문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)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칼럼명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(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영문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)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나눔바른고딕OTF" panose="02020603020101020101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3302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Character_id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캐릭터의 고유 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6971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명칭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Character_name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String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373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초기 레벨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characterLevel_initial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캐릭터의 최초 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759499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현재 레벨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characterLevel_current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캐릭터의 현재 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40620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최대 레벨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characterLevel_max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캐릭터의 최대 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5569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레벨업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조건 충족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characterSatisfyLevelUp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Bool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레벨업의 가능 여부를 의미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[True = 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가능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, False = 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불가능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]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980126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계정 레벨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accountLevel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계정의 수준을 나타내는 값으로 최소값은 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1, 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최대값은 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60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214009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요구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경험치량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characterExp_forNextLevel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레벨업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조건 충족을 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True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로 바꾸기 위해 필요한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경험치량</a:t>
                      </a:r>
                      <a:endParaRPr lang="en-US" altLang="ko-KR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141589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현재 경험치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characterExp_current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현재까지 캐릭터에 누적된 경험치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8514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획득량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characterExp_gain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캐릭터가 획득하게 될 경험치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75294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초과 경험치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characterExp_excess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‘(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현재 경험치 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+ 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획득량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)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&gt; 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요구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경험치량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’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의 경우 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‘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현재 경험치 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+ 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획득량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 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– 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요구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경험치량</a:t>
                      </a:r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’</a:t>
                      </a:r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만큼의 경험치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17864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 </a:t>
                      </a:r>
                      <a:r>
                        <a:rPr lang="ko-KR" altLang="en-US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스탯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characterStat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Int</a:t>
                      </a:r>
                      <a:endParaRPr lang="ko-KR" altLang="en-US" sz="1200" b="1" dirty="0">
                        <a:latin typeface="나눔바른고딕OTF" panose="02020603020101020101" pitchFamily="18" charset="-127"/>
                        <a:ea typeface="나눔바른고딕OTF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나눔바른고딕OTF" panose="02020603020101020101" pitchFamily="18" charset="-127"/>
                          <a:ea typeface="나눔바른고딕OTF" panose="02020603020101020101"/>
                        </a:rPr>
                        <a:t>캐릭터의 능력치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153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1A0603-8F21-4D5A-BFAF-CD6EDBDA8D74}"/>
              </a:ext>
            </a:extLst>
          </p:cNvPr>
          <p:cNvSpPr txBox="1"/>
          <p:nvPr/>
        </p:nvSpPr>
        <p:spPr>
          <a:xfrm>
            <a:off x="822664" y="611417"/>
            <a:ext cx="2332912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[</a:t>
            </a:r>
            <a:r>
              <a:rPr lang="en-US" altLang="ko-KR" sz="1300" b="1" dirty="0" err="1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characterInfoData</a:t>
            </a:r>
            <a:r>
              <a:rPr lang="en-US" altLang="ko-KR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] </a:t>
            </a:r>
            <a:r>
              <a:rPr lang="ko-KR" altLang="en-US" sz="13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/>
              </a:rPr>
              <a:t>테이블</a:t>
            </a:r>
            <a:endParaRPr lang="en-US" altLang="ko-KR" sz="1300" dirty="0">
              <a:solidFill>
                <a:schemeClr val="accent1"/>
              </a:solidFill>
              <a:latin typeface="나눔바른고딕OTF" panose="02020603020101020101" pitchFamily="18" charset="-127"/>
              <a:ea typeface="나눔바른고딕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808184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2394</TotalTime>
  <Words>2021</Words>
  <Application>Microsoft Office PowerPoint</Application>
  <PresentationFormat>와이드스크린</PresentationFormat>
  <Paragraphs>624</Paragraphs>
  <Slides>23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나눔바른고딕OTF</vt:lpstr>
      <vt:lpstr>맑은 고딕</vt:lpstr>
      <vt:lpstr>에스코어 드림 4 Regular</vt:lpstr>
      <vt:lpstr>에스코어 드림 5 Medium</vt:lpstr>
      <vt:lpstr>Arial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김동우</dc:creator>
  <cp:lastModifiedBy>김동우</cp:lastModifiedBy>
  <cp:revision>139</cp:revision>
  <dcterms:created xsi:type="dcterms:W3CDTF">2024-06-19T12:37:46Z</dcterms:created>
  <dcterms:modified xsi:type="dcterms:W3CDTF">2024-08-19T08:22:51Z</dcterms:modified>
</cp:coreProperties>
</file>